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57" r:id="rId3"/>
    <p:sldId id="261" r:id="rId4"/>
    <p:sldId id="266" r:id="rId5"/>
    <p:sldId id="267" r:id="rId6"/>
    <p:sldId id="268" r:id="rId7"/>
    <p:sldId id="259" r:id="rId8"/>
    <p:sldId id="264" r:id="rId9"/>
    <p:sldId id="269" r:id="rId10"/>
    <p:sldId id="271" r:id="rId11"/>
    <p:sldId id="270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72857" autoAdjust="0"/>
  </p:normalViewPr>
  <p:slideViewPr>
    <p:cSldViewPr>
      <p:cViewPr varScale="1">
        <p:scale>
          <a:sx n="81" d="100"/>
          <a:sy n="81" d="100"/>
        </p:scale>
        <p:origin x="-184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8436C-CBBC-4283-AF05-BFCF66B26228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E5CF0-EF01-470D-99D7-7DD36225591B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EA73C-90A3-40A3-AA53-A18F64B525EE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8C2EB-FB74-4990-B5FD-2DEE8753FB0A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8C2EB-FB74-4990-B5FD-2DEE8753FB0A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DCAA0-AA74-4801-8F3B-12AF4CAE31DF}" type="datetimeFigureOut">
              <a:rPr lang="en-US" smtClean="0"/>
              <a:pPr/>
              <a:t>5/18/2015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33CB5-351D-4231-809D-767329AB78AB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73238"/>
            <a:ext cx="7772400" cy="3887787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spcBef>
                <a:spcPct val="0"/>
              </a:spcBef>
            </a:pPr>
            <a:endParaRPr lang="en-IE" sz="2000" dirty="0"/>
          </a:p>
          <a:p>
            <a:pPr algn="ctr">
              <a:buNone/>
            </a:pPr>
            <a:r>
              <a:rPr lang="en-IE" sz="4000" dirty="0"/>
              <a:t> </a:t>
            </a:r>
            <a:r>
              <a:rPr lang="en-IE" sz="4000" b="1" dirty="0"/>
              <a:t>Development Management</a:t>
            </a:r>
            <a:endParaRPr lang="en-IE" sz="4000" dirty="0"/>
          </a:p>
          <a:p>
            <a:pPr algn="ctr">
              <a:buNone/>
            </a:pPr>
            <a:r>
              <a:rPr lang="en-IE" sz="4000" b="1" dirty="0"/>
              <a:t>Objective </a:t>
            </a:r>
          </a:p>
          <a:p>
            <a:pPr algn="ctr">
              <a:buNone/>
            </a:pPr>
            <a:r>
              <a:rPr lang="en-IE" sz="3000" dirty="0"/>
              <a:t>	</a:t>
            </a:r>
            <a:r>
              <a:rPr lang="en-IE" sz="3000" dirty="0" smtClean="0"/>
              <a:t> </a:t>
            </a:r>
            <a:r>
              <a:rPr lang="en-IE" sz="3000" dirty="0"/>
              <a:t>to promote proper planning and sustainable development and adopt a pro-active approach towards development that accords with proper planning considerations. </a:t>
            </a:r>
          </a:p>
          <a:p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785926"/>
            <a:ext cx="7772400" cy="3887787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en-IE" sz="7200" b="1" dirty="0" smtClean="0"/>
              <a:t>(iv) Rural  One Off Applications</a:t>
            </a:r>
            <a:endParaRPr lang="en-IE" sz="7200" dirty="0" smtClean="0"/>
          </a:p>
          <a:p>
            <a:r>
              <a:rPr lang="en-IE" sz="7200" dirty="0" smtClean="0"/>
              <a:t>Significant demand for one off rural applications</a:t>
            </a:r>
          </a:p>
          <a:p>
            <a:pPr>
              <a:buNone/>
            </a:pPr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- Full details regarding applicants compliance with RHP needs to be submitted to avoid requests for further information. - only two copies</a:t>
            </a:r>
          </a:p>
          <a:p>
            <a:pPr>
              <a:buNone/>
            </a:pPr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</a:t>
            </a:r>
          </a:p>
          <a:p>
            <a:r>
              <a:rPr lang="en-IE" sz="7200" dirty="0" smtClean="0"/>
              <a:t>Level of development and capacity of an area to absorb development will be considered. </a:t>
            </a:r>
            <a:endParaRPr lang="en-IE" sz="7200" dirty="0" smtClean="0"/>
          </a:p>
          <a:p>
            <a:endParaRPr lang="en-IE" sz="7200" dirty="0" smtClean="0"/>
          </a:p>
          <a:p>
            <a:r>
              <a:rPr lang="en-IE" sz="7200" dirty="0" smtClean="0"/>
              <a:t>House design needs to be carefully considered</a:t>
            </a:r>
            <a:endParaRPr lang="en-IE" sz="7200" dirty="0" smtClean="0"/>
          </a:p>
          <a:p>
            <a:endParaRPr lang="en-IE" sz="7200" dirty="0" smtClean="0"/>
          </a:p>
          <a:p>
            <a:pPr>
              <a:buNone/>
            </a:pPr>
            <a:endParaRPr lang="en-IE" sz="45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lvl="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AutoNum type="romanLcParenBoth"/>
            </a:pPr>
            <a:endParaRPr lang="en-IE" sz="1800" dirty="0"/>
          </a:p>
          <a:p>
            <a:pPr>
              <a:buNone/>
            </a:pPr>
            <a:r>
              <a:rPr lang="en-IE" sz="1800" dirty="0"/>
              <a:t>	</a:t>
            </a:r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214422"/>
            <a:ext cx="7772400" cy="235745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- More consideration need to be given to</a:t>
            </a:r>
            <a:r>
              <a:rPr lang="en-IE" sz="7200" dirty="0" smtClean="0"/>
              <a:t>:</a:t>
            </a:r>
          </a:p>
          <a:p>
            <a:pPr>
              <a:buNone/>
            </a:pPr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	 site selection </a:t>
            </a:r>
          </a:p>
          <a:p>
            <a:pPr>
              <a:buNone/>
            </a:pPr>
            <a:r>
              <a:rPr lang="en-IE" sz="7200" dirty="0" smtClean="0"/>
              <a:t>		location of site within landscape character area </a:t>
            </a:r>
          </a:p>
          <a:p>
            <a:pPr>
              <a:buNone/>
            </a:pPr>
            <a:r>
              <a:rPr lang="en-IE" sz="7200" dirty="0" smtClean="0"/>
              <a:t>		e.g. high sensitivity 	landscape / high amenity areas require more 	detailed consideration in terms of design, visual impact etc. </a:t>
            </a:r>
          </a:p>
          <a:p>
            <a:pPr>
              <a:buNone/>
            </a:pPr>
            <a:endParaRPr lang="en-IE" sz="7200" dirty="0" smtClean="0"/>
          </a:p>
          <a:p>
            <a:endParaRPr lang="en-IE" sz="7200" dirty="0" smtClean="0"/>
          </a:p>
          <a:p>
            <a:pPr>
              <a:buNone/>
            </a:pPr>
            <a:endParaRPr lang="en-IE" sz="45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lvl="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AutoNum type="romanLcParenBoth"/>
            </a:pPr>
            <a:endParaRPr lang="en-IE" sz="1800" dirty="0"/>
          </a:p>
          <a:p>
            <a:pPr>
              <a:buNone/>
            </a:pPr>
            <a:r>
              <a:rPr lang="en-IE" sz="1800" dirty="0"/>
              <a:t>	</a:t>
            </a:r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  <p:pic>
        <p:nvPicPr>
          <p:cNvPr id="1026" name="Picture 2" descr="Right Site"/>
          <p:cNvPicPr>
            <a:picLocks noChangeAspect="1" noChangeArrowheads="1"/>
          </p:cNvPicPr>
          <p:nvPr/>
        </p:nvPicPr>
        <p:blipFill>
          <a:blip r:embed="rId4"/>
          <a:srcRect l="4277" t="1135" r="45238" b="68024"/>
          <a:stretch>
            <a:fillRect/>
          </a:stretch>
        </p:blipFill>
        <p:spPr bwMode="auto">
          <a:xfrm>
            <a:off x="785786" y="3286124"/>
            <a:ext cx="32289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Right Site"/>
          <p:cNvPicPr>
            <a:picLocks noChangeAspect="1" noChangeArrowheads="1"/>
          </p:cNvPicPr>
          <p:nvPr/>
        </p:nvPicPr>
        <p:blipFill>
          <a:blip r:embed="rId4"/>
          <a:srcRect l="28816" t="50885" r="39488" b="35188"/>
          <a:stretch>
            <a:fillRect/>
          </a:stretch>
        </p:blipFill>
        <p:spPr bwMode="auto">
          <a:xfrm>
            <a:off x="4572000" y="3500438"/>
            <a:ext cx="402119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28596" y="6286520"/>
            <a:ext cx="3786214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I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Avoid sites which could lead to the eventual merging of individual settlements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643438" y="6215082"/>
            <a:ext cx="385765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I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Site with good development potential – within</a:t>
            </a:r>
            <a:r>
              <a:rPr kumimoji="0" lang="en-IE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I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an existing cluster of rural buildings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785926"/>
            <a:ext cx="7772400" cy="3887787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en-IE" sz="7200" dirty="0" smtClean="0"/>
          </a:p>
          <a:p>
            <a:r>
              <a:rPr lang="en-IE" sz="7200" dirty="0" smtClean="0"/>
              <a:t> </a:t>
            </a:r>
            <a:r>
              <a:rPr lang="en-IE" sz="7200" dirty="0" smtClean="0"/>
              <a:t>Policy regarding restricting access onto Regional Roads needs to be considered.</a:t>
            </a:r>
          </a:p>
          <a:p>
            <a:endParaRPr lang="en-IE" sz="7200" dirty="0" smtClean="0"/>
          </a:p>
          <a:p>
            <a:r>
              <a:rPr lang="en-IE" sz="7200" dirty="0" smtClean="0"/>
              <a:t> </a:t>
            </a:r>
            <a:r>
              <a:rPr lang="en-IE" sz="7200" dirty="0" smtClean="0"/>
              <a:t>Engineering Considerations - adequacy of site to accommodate effluent treatment system, safe entrance egress etc.</a:t>
            </a:r>
          </a:p>
          <a:p>
            <a:endParaRPr lang="en-IE" sz="7200" dirty="0" smtClean="0"/>
          </a:p>
          <a:p>
            <a:r>
              <a:rPr lang="en-IE" sz="7200" dirty="0" smtClean="0"/>
              <a:t> </a:t>
            </a:r>
            <a:r>
              <a:rPr lang="en-IE" sz="7200" dirty="0" smtClean="0"/>
              <a:t>Landscaping schemes should be more detailed.</a:t>
            </a:r>
          </a:p>
          <a:p>
            <a:endParaRPr lang="en-IE" sz="7200" dirty="0" smtClean="0"/>
          </a:p>
          <a:p>
            <a:r>
              <a:rPr lang="en-IE" sz="7200" dirty="0" smtClean="0"/>
              <a:t> </a:t>
            </a:r>
            <a:r>
              <a:rPr lang="en-IE" sz="7200" dirty="0" smtClean="0"/>
              <a:t>Further guidance on appropriate rural development will be formulated as part of forthcoming CDP.</a:t>
            </a:r>
          </a:p>
          <a:p>
            <a:endParaRPr lang="en-IE" sz="7200" dirty="0" smtClean="0"/>
          </a:p>
          <a:p>
            <a:pPr>
              <a:buNone/>
            </a:pPr>
            <a:endParaRPr lang="en-IE" sz="45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lvl="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AutoNum type="romanLcParenBoth"/>
            </a:pPr>
            <a:endParaRPr lang="en-IE" sz="1800" dirty="0"/>
          </a:p>
          <a:p>
            <a:pPr>
              <a:buNone/>
            </a:pPr>
            <a:r>
              <a:rPr lang="en-IE" sz="1800" dirty="0"/>
              <a:t>	</a:t>
            </a:r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73238"/>
            <a:ext cx="7772400" cy="3887787"/>
          </a:xfrm>
        </p:spPr>
        <p:txBody>
          <a:bodyPr>
            <a:normAutofit fontScale="25000" lnSpcReduction="20000"/>
          </a:bodyPr>
          <a:lstStyle/>
          <a:p>
            <a:pPr algn="just" eaLnBrk="1" hangingPunct="1">
              <a:lnSpc>
                <a:spcPct val="80000"/>
              </a:lnSpc>
              <a:spcBef>
                <a:spcPct val="0"/>
              </a:spcBef>
            </a:pPr>
            <a:endParaRPr lang="en-IE" sz="2000" dirty="0"/>
          </a:p>
          <a:p>
            <a:pPr algn="ctr">
              <a:buNone/>
            </a:pPr>
            <a:r>
              <a:rPr lang="en-IE" sz="5500" dirty="0"/>
              <a:t> </a:t>
            </a:r>
            <a:r>
              <a:rPr lang="en-IE" sz="7200" b="1" dirty="0"/>
              <a:t>Development Management Section </a:t>
            </a:r>
            <a:endParaRPr lang="en-IE" sz="7200" dirty="0"/>
          </a:p>
          <a:p>
            <a:endParaRPr lang="en-IE" sz="7200" dirty="0"/>
          </a:p>
          <a:p>
            <a:pPr lvl="0"/>
            <a:r>
              <a:rPr lang="en-IE" sz="7200" dirty="0" smtClean="0"/>
              <a:t>Assessment </a:t>
            </a:r>
            <a:r>
              <a:rPr lang="en-IE" sz="7200" dirty="0"/>
              <a:t>of Planning Applications</a:t>
            </a:r>
          </a:p>
          <a:p>
            <a:pPr lvl="0"/>
            <a:endParaRPr lang="en-IE" sz="7200" dirty="0"/>
          </a:p>
          <a:p>
            <a:pPr lvl="0"/>
            <a:r>
              <a:rPr lang="en-IE" sz="7200" dirty="0"/>
              <a:t>Planning Appeals / Oral Hearings / Strategic Infrastructure Applications</a:t>
            </a:r>
          </a:p>
          <a:p>
            <a:pPr lvl="0"/>
            <a:endParaRPr lang="en-IE" sz="7200" dirty="0"/>
          </a:p>
          <a:p>
            <a:pPr lvl="0"/>
            <a:r>
              <a:rPr lang="en-IE" sz="7200" dirty="0"/>
              <a:t>Declarations and </a:t>
            </a:r>
            <a:r>
              <a:rPr lang="en-IE" sz="7200" dirty="0" smtClean="0"/>
              <a:t>Referrals - Section 5 and 97</a:t>
            </a:r>
            <a:endParaRPr lang="en-IE" sz="7200" dirty="0"/>
          </a:p>
          <a:p>
            <a:pPr lvl="0"/>
            <a:endParaRPr lang="en-IE" sz="7200" dirty="0"/>
          </a:p>
          <a:p>
            <a:pPr lvl="0"/>
            <a:r>
              <a:rPr lang="en-IE" sz="7200" dirty="0"/>
              <a:t>Part 8’s - Council developments </a:t>
            </a:r>
          </a:p>
          <a:p>
            <a:pPr lvl="0"/>
            <a:endParaRPr lang="en-IE" sz="7200" dirty="0"/>
          </a:p>
          <a:p>
            <a:pPr lvl="0"/>
            <a:r>
              <a:rPr lang="en-IE" sz="7200" dirty="0" smtClean="0"/>
              <a:t>Statutory </a:t>
            </a:r>
            <a:r>
              <a:rPr lang="en-IE" sz="7200" dirty="0"/>
              <a:t>Consultee for Other Developments / Proposals</a:t>
            </a:r>
          </a:p>
          <a:p>
            <a:pPr lvl="0">
              <a:buNone/>
            </a:pPr>
            <a:endParaRPr lang="en-IE" sz="7200" dirty="0"/>
          </a:p>
          <a:p>
            <a:pPr lvl="0"/>
            <a:r>
              <a:rPr lang="en-IE" sz="7200" dirty="0"/>
              <a:t>Sign Licence Applications </a:t>
            </a:r>
            <a:r>
              <a:rPr lang="en-IE" sz="7200" dirty="0" smtClean="0"/>
              <a:t>/ Scaffolding etc</a:t>
            </a:r>
          </a:p>
          <a:p>
            <a:pPr lvl="0">
              <a:buNone/>
            </a:pPr>
            <a:endParaRPr lang="en-IE" sz="7200" dirty="0" smtClean="0"/>
          </a:p>
          <a:p>
            <a:pPr lvl="0"/>
            <a:r>
              <a:rPr lang="en-IE" sz="7200" dirty="0" smtClean="0"/>
              <a:t>Waste Permit / Waste Licence Applications / Planning Compliance / EIS Obligations</a:t>
            </a:r>
            <a:endParaRPr lang="en-IE" sz="7200" dirty="0"/>
          </a:p>
          <a:p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73238"/>
            <a:ext cx="7772400" cy="3887787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spcBef>
                <a:spcPct val="0"/>
              </a:spcBef>
            </a:pPr>
            <a:endParaRPr lang="en-IE" sz="2000" dirty="0"/>
          </a:p>
          <a:p>
            <a:pPr>
              <a:buNone/>
            </a:pPr>
            <a:r>
              <a:rPr lang="en-IE" sz="1800" b="1" dirty="0"/>
              <a:t>Development Management Governed </a:t>
            </a:r>
            <a:r>
              <a:rPr lang="en-IE" sz="1800" b="1" dirty="0" smtClean="0"/>
              <a:t>by</a:t>
            </a:r>
          </a:p>
          <a:p>
            <a:pPr>
              <a:buNone/>
            </a:pPr>
            <a:endParaRPr lang="en-IE" sz="1800" dirty="0"/>
          </a:p>
          <a:p>
            <a:pPr lvl="0">
              <a:lnSpc>
                <a:spcPct val="150000"/>
              </a:lnSpc>
            </a:pPr>
            <a:r>
              <a:rPr lang="en-IE" sz="1800" dirty="0"/>
              <a:t>Planning Acts 2000-2014 and Planning Regulations 2001-2013</a:t>
            </a:r>
          </a:p>
          <a:p>
            <a:pPr lvl="0">
              <a:lnSpc>
                <a:spcPct val="150000"/>
              </a:lnSpc>
            </a:pPr>
            <a:r>
              <a:rPr lang="en-IE" sz="1800" dirty="0"/>
              <a:t>Statutory Planning Guidelines issued under Section 28 of the Planning Acts 2000-2014. e.g. Development Management Guidelines, EIA guidelines etc.</a:t>
            </a:r>
          </a:p>
          <a:p>
            <a:pPr lvl="0">
              <a:lnSpc>
                <a:spcPct val="150000"/>
              </a:lnSpc>
            </a:pPr>
            <a:r>
              <a:rPr lang="en-IE" sz="1800" dirty="0"/>
              <a:t>County Development Plan and Local Area Plan Policies</a:t>
            </a:r>
          </a:p>
          <a:p>
            <a:pPr lvl="0">
              <a:lnSpc>
                <a:spcPct val="150000"/>
              </a:lnSpc>
            </a:pPr>
            <a:r>
              <a:rPr lang="en-IE" sz="1800" dirty="0" smtClean="0"/>
              <a:t>European </a:t>
            </a:r>
            <a:r>
              <a:rPr lang="en-IE" sz="1800" dirty="0"/>
              <a:t>Sites / Designations e.g. SAC, NHAs etc</a:t>
            </a:r>
          </a:p>
          <a:p>
            <a:pPr lvl="0">
              <a:lnSpc>
                <a:spcPct val="150000"/>
              </a:lnSpc>
            </a:pPr>
            <a:r>
              <a:rPr lang="en-IE" sz="1800" dirty="0"/>
              <a:t>Policy of the Government or any other Minister of the Government.</a:t>
            </a:r>
          </a:p>
          <a:p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73238"/>
            <a:ext cx="7772400" cy="3887787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en-IE" sz="7000" b="1" dirty="0"/>
              <a:t> </a:t>
            </a:r>
            <a:r>
              <a:rPr lang="en-IE" sz="7000" b="1" dirty="0" smtClean="0"/>
              <a:t>Development Management – How to facilitate more timely decisions</a:t>
            </a:r>
          </a:p>
          <a:p>
            <a:pPr>
              <a:buNone/>
            </a:pPr>
            <a:endParaRPr lang="en-IE" sz="2600" b="1" dirty="0" smtClean="0"/>
          </a:p>
          <a:p>
            <a:pPr>
              <a:buNone/>
            </a:pPr>
            <a:endParaRPr lang="en-IE" sz="2600" b="1" dirty="0" smtClean="0"/>
          </a:p>
          <a:p>
            <a:pPr marL="571500" indent="-571500">
              <a:buAutoNum type="romanLcParenBoth"/>
            </a:pPr>
            <a:r>
              <a:rPr lang="en-IE" sz="7200" dirty="0" smtClean="0"/>
              <a:t>Pre-planning Consultations</a:t>
            </a:r>
          </a:p>
          <a:p>
            <a:pPr marL="571500" indent="-571500">
              <a:buAutoNum type="romanLcParenBoth"/>
            </a:pPr>
            <a:endParaRPr lang="en-IE" sz="7200" dirty="0" smtClean="0"/>
          </a:p>
          <a:p>
            <a:pPr marL="571500" indent="-571500">
              <a:buAutoNum type="romanLcParenBoth"/>
            </a:pPr>
            <a:r>
              <a:rPr lang="en-IE" sz="7200" dirty="0" smtClean="0"/>
              <a:t>Validations</a:t>
            </a:r>
          </a:p>
          <a:p>
            <a:pPr marL="571500" indent="-571500">
              <a:buAutoNum type="romanLcParenBoth"/>
            </a:pPr>
            <a:endParaRPr lang="en-IE" sz="7200" dirty="0" smtClean="0"/>
          </a:p>
          <a:p>
            <a:pPr marL="571500" indent="-571500">
              <a:buAutoNum type="romanLcParenBoth"/>
            </a:pPr>
            <a:r>
              <a:rPr lang="en-IE" sz="7200" dirty="0" smtClean="0"/>
              <a:t>Housing Development Applications</a:t>
            </a:r>
          </a:p>
          <a:p>
            <a:pPr marL="571500" indent="-571500">
              <a:buAutoNum type="romanLcParenBoth"/>
            </a:pPr>
            <a:endParaRPr lang="en-IE" sz="7200" dirty="0" smtClean="0"/>
          </a:p>
          <a:p>
            <a:pPr marL="571500" indent="-571500">
              <a:buAutoNum type="romanLcParenBoth"/>
            </a:pPr>
            <a:r>
              <a:rPr lang="en-IE" sz="7200" dirty="0" smtClean="0"/>
              <a:t>One off Applications</a:t>
            </a:r>
          </a:p>
          <a:p>
            <a:pPr marL="571500" indent="-571500">
              <a:buAutoNum type="romanLcParenBoth"/>
            </a:pPr>
            <a:endParaRPr lang="en-IE" sz="7200" dirty="0" smtClean="0"/>
          </a:p>
          <a:p>
            <a:pPr marL="571500" indent="-571500">
              <a:buAutoNum type="romanLcParenBoth"/>
            </a:pPr>
            <a:endParaRPr lang="en-IE" sz="2600" b="1" dirty="0" smtClean="0"/>
          </a:p>
          <a:p>
            <a:pPr marL="400050" indent="-400050">
              <a:buNone/>
            </a:pPr>
            <a:endParaRPr lang="en-IE" sz="45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lvl="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AutoNum type="romanLcParenBoth"/>
            </a:pPr>
            <a:endParaRPr lang="en-IE" sz="1800" dirty="0"/>
          </a:p>
          <a:p>
            <a:pPr>
              <a:buNone/>
            </a:pPr>
            <a:r>
              <a:rPr lang="en-IE" sz="1800" dirty="0"/>
              <a:t>	</a:t>
            </a:r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428736"/>
            <a:ext cx="7772400" cy="4232289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en-IE" sz="8000" b="1" dirty="0"/>
              <a:t> </a:t>
            </a:r>
            <a:r>
              <a:rPr lang="en-IE" sz="8000" b="1" dirty="0" smtClean="0"/>
              <a:t>(i) Pre-planning Consultation</a:t>
            </a:r>
          </a:p>
          <a:p>
            <a:pPr>
              <a:lnSpc>
                <a:spcPct val="80000"/>
              </a:lnSpc>
              <a:buFontTx/>
              <a:buAutoNum type="romanLcParenBoth"/>
            </a:pPr>
            <a:endParaRPr lang="en-IE" sz="80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AutoNum type="romanLcParenBoth"/>
            </a:pPr>
            <a:r>
              <a:rPr lang="en-IE" sz="7200" dirty="0" smtClean="0"/>
              <a:t>Ensure </a:t>
            </a:r>
            <a:r>
              <a:rPr lang="en-IE" sz="7200" dirty="0" smtClean="0"/>
              <a:t>pre-application form is completed and sufficient information is submitted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AutoNum type="romanLcParenBoth"/>
            </a:pPr>
            <a:endParaRPr lang="en-IE" sz="72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AutoNum type="romanLcParenBoth"/>
            </a:pPr>
            <a:r>
              <a:rPr lang="en-IE" sz="7200" dirty="0" smtClean="0"/>
              <a:t>Advise </a:t>
            </a:r>
            <a:r>
              <a:rPr lang="en-IE" sz="7200" dirty="0" smtClean="0"/>
              <a:t>of procedures involved, requirements of the regulations and provisions of the </a:t>
            </a:r>
            <a:r>
              <a:rPr lang="en-IE" sz="7200" dirty="0" smtClean="0"/>
              <a:t>plan</a:t>
            </a:r>
            <a:endParaRPr lang="en-IE" sz="72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AutoNum type="romanLcParenBoth"/>
            </a:pPr>
            <a:endParaRPr lang="en-IE" sz="72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AutoNum type="romanLcParenBoth"/>
            </a:pPr>
            <a:r>
              <a:rPr lang="en-IE" sz="7200" dirty="0" smtClean="0"/>
              <a:t>Pre-planning  meetings –  Commercial larger scale developments held Tuesday and Thursday Mornings every week.  A total of </a:t>
            </a:r>
            <a:r>
              <a:rPr lang="en-IE" sz="7200" b="1" dirty="0" smtClean="0"/>
              <a:t>176 </a:t>
            </a:r>
            <a:r>
              <a:rPr lang="en-IE" sz="7200" dirty="0" smtClean="0"/>
              <a:t>potential applicants attended in </a:t>
            </a:r>
            <a:r>
              <a:rPr lang="en-IE" sz="7200" dirty="0" smtClean="0"/>
              <a:t>2014</a:t>
            </a:r>
            <a:endParaRPr lang="en-IE" sz="72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AutoNum type="romanLcParenBoth"/>
            </a:pPr>
            <a:endParaRPr lang="en-IE" sz="72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AutoNum type="romanLcParenBoth"/>
            </a:pPr>
            <a:r>
              <a:rPr lang="en-IE" sz="7200" dirty="0" smtClean="0"/>
              <a:t> Clinics for one off houses– One clinic each month with the exception of July and December.  A total of </a:t>
            </a:r>
            <a:r>
              <a:rPr lang="en-IE" sz="7200" b="1" dirty="0" smtClean="0"/>
              <a:t>141</a:t>
            </a:r>
            <a:r>
              <a:rPr lang="en-IE" sz="7200" dirty="0" smtClean="0"/>
              <a:t> potential applicants attended in </a:t>
            </a:r>
            <a:r>
              <a:rPr lang="en-IE" sz="7200" dirty="0" smtClean="0"/>
              <a:t>2014</a:t>
            </a:r>
            <a:endParaRPr lang="en-IE" sz="72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FontTx/>
              <a:buAutoNum type="romanLcParenBoth"/>
            </a:pPr>
            <a:endParaRPr lang="en-IE" sz="7200" dirty="0" smtClean="0"/>
          </a:p>
          <a:p>
            <a:pPr lvl="1">
              <a:lnSpc>
                <a:spcPct val="120000"/>
              </a:lnSpc>
              <a:spcBef>
                <a:spcPts val="0"/>
              </a:spcBef>
              <a:buNone/>
            </a:pPr>
            <a:r>
              <a:rPr lang="en-IE" sz="7200" dirty="0" smtClean="0"/>
              <a:t>Note: such </a:t>
            </a:r>
            <a:r>
              <a:rPr lang="en-IE" sz="7200" dirty="0" smtClean="0"/>
              <a:t>consultation does not prejudice the performance of the planning authority in any  other of its functions.</a:t>
            </a:r>
            <a:endParaRPr lang="en-IE" sz="7200" b="1" dirty="0" smtClean="0"/>
          </a:p>
          <a:p>
            <a:pPr marL="400050" indent="-400050">
              <a:buNone/>
            </a:pPr>
            <a:endParaRPr lang="en-IE" sz="80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80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lvl="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AutoNum type="romanLcParenBoth"/>
            </a:pPr>
            <a:endParaRPr lang="en-IE" sz="1800" dirty="0"/>
          </a:p>
          <a:p>
            <a:pPr>
              <a:buNone/>
            </a:pPr>
            <a:r>
              <a:rPr lang="en-IE" sz="1800" dirty="0"/>
              <a:t>	</a:t>
            </a:r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73238"/>
            <a:ext cx="7772400" cy="3887787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en-IE" sz="7200" b="1" dirty="0" smtClean="0"/>
              <a:t>(ii) Validations</a:t>
            </a:r>
          </a:p>
          <a:p>
            <a:endParaRPr lang="en-IE" sz="4800" dirty="0" smtClean="0"/>
          </a:p>
          <a:p>
            <a:r>
              <a:rPr lang="en-IE" sz="7200" dirty="0" smtClean="0"/>
              <a:t>Ensure the application form is completed correctly</a:t>
            </a:r>
          </a:p>
          <a:p>
            <a:endParaRPr lang="en-IE" sz="7200" dirty="0" smtClean="0"/>
          </a:p>
          <a:p>
            <a:endParaRPr lang="en-IE" sz="7200" dirty="0" smtClean="0"/>
          </a:p>
          <a:p>
            <a:r>
              <a:rPr lang="en-IE" sz="7200" dirty="0" smtClean="0"/>
              <a:t>Site layout plans must be inaccordance with regulations</a:t>
            </a:r>
          </a:p>
          <a:p>
            <a:endParaRPr lang="en-IE" sz="7200" dirty="0" smtClean="0"/>
          </a:p>
          <a:p>
            <a:endParaRPr lang="en-IE" sz="7200" dirty="0" smtClean="0"/>
          </a:p>
          <a:p>
            <a:r>
              <a:rPr lang="en-IE" sz="7200" dirty="0" smtClean="0"/>
              <a:t>Contiguous elevations must be submitted </a:t>
            </a:r>
          </a:p>
          <a:p>
            <a:endParaRPr lang="en-IE" sz="7200" dirty="0" smtClean="0"/>
          </a:p>
          <a:p>
            <a:endParaRPr lang="en-IE" sz="7200" dirty="0" smtClean="0"/>
          </a:p>
          <a:p>
            <a:r>
              <a:rPr lang="en-IE" sz="7200" dirty="0" smtClean="0"/>
              <a:t>Survey drawings/plans should be separate to 'proposed' drawings</a:t>
            </a:r>
          </a:p>
          <a:p>
            <a:endParaRPr lang="en-IE" sz="7200" dirty="0" smtClean="0"/>
          </a:p>
          <a:p>
            <a:endParaRPr lang="en-IE" sz="7200" dirty="0" smtClean="0"/>
          </a:p>
          <a:p>
            <a:r>
              <a:rPr lang="en-IE" sz="7200" dirty="0" smtClean="0"/>
              <a:t>Development outside red line e.g. septic tanks, percolation areas, wells etc.</a:t>
            </a:r>
          </a:p>
          <a:p>
            <a:endParaRPr lang="en-IE" sz="7200" dirty="0" smtClean="0"/>
          </a:p>
          <a:p>
            <a:pPr>
              <a:buNone/>
            </a:pPr>
            <a:endParaRPr lang="en-IE" sz="45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lvl="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AutoNum type="romanLcParenBoth"/>
            </a:pPr>
            <a:endParaRPr lang="en-IE" sz="1800" dirty="0"/>
          </a:p>
          <a:p>
            <a:pPr>
              <a:buNone/>
            </a:pPr>
            <a:r>
              <a:rPr lang="en-IE" sz="1800" dirty="0"/>
              <a:t>	</a:t>
            </a:r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73238"/>
            <a:ext cx="7772400" cy="3887787"/>
          </a:xfrm>
        </p:spPr>
        <p:txBody>
          <a:bodyPr>
            <a:normAutofit fontScale="25000" lnSpcReduction="20000"/>
          </a:bodyPr>
          <a:lstStyle/>
          <a:p>
            <a:endParaRPr lang="en-IE" sz="4800" dirty="0" smtClean="0"/>
          </a:p>
          <a:p>
            <a:r>
              <a:rPr lang="en-IE" sz="7200" dirty="0" smtClean="0"/>
              <a:t>Protected Structure or proposed PS or development within ACA must be accompanied by photographs, plans and other particulars to show how the structure would be affected.</a:t>
            </a:r>
          </a:p>
          <a:p>
            <a:endParaRPr lang="en-IE" sz="7200" dirty="0" smtClean="0"/>
          </a:p>
          <a:p>
            <a:r>
              <a:rPr lang="en-IE" sz="7200" dirty="0" smtClean="0"/>
              <a:t>Obligations regarding Part V must be addressed.</a:t>
            </a:r>
          </a:p>
          <a:p>
            <a:endParaRPr lang="en-IE" sz="7200" dirty="0" smtClean="0"/>
          </a:p>
          <a:p>
            <a:r>
              <a:rPr lang="en-IE" sz="7200" dirty="0" smtClean="0"/>
              <a:t>Notices - Description of nature and extent of development - should reference where relevant </a:t>
            </a:r>
          </a:p>
          <a:p>
            <a:pPr lvl="1"/>
            <a:r>
              <a:rPr lang="en-IE" sz="6800" dirty="0" smtClean="0"/>
              <a:t>Protected Structure or proposed protected structure, </a:t>
            </a:r>
          </a:p>
          <a:p>
            <a:pPr lvl="1"/>
            <a:r>
              <a:rPr lang="en-IE" sz="6800" dirty="0" smtClean="0"/>
              <a:t>EIS, </a:t>
            </a:r>
          </a:p>
          <a:p>
            <a:pPr lvl="1"/>
            <a:r>
              <a:rPr lang="en-IE" sz="6800" dirty="0" smtClean="0"/>
              <a:t>NIS, </a:t>
            </a:r>
          </a:p>
          <a:p>
            <a:pPr lvl="1"/>
            <a:r>
              <a:rPr lang="en-IE" sz="6800" dirty="0" smtClean="0"/>
              <a:t>IPPCL / Waste Licence.</a:t>
            </a:r>
          </a:p>
          <a:p>
            <a:endParaRPr lang="en-IE" sz="7200" dirty="0" smtClean="0"/>
          </a:p>
          <a:p>
            <a:r>
              <a:rPr lang="en-IE" sz="7200" dirty="0" smtClean="0"/>
              <a:t>If development is located on sterilised land this should be referenced in the notices.</a:t>
            </a:r>
          </a:p>
          <a:p>
            <a:endParaRPr lang="en-IE" sz="7200" dirty="0" smtClean="0"/>
          </a:p>
          <a:p>
            <a:r>
              <a:rPr lang="en-IE" sz="7200" dirty="0" smtClean="0"/>
              <a:t>NB: Cross check application with Validation Checklist</a:t>
            </a:r>
          </a:p>
          <a:p>
            <a:pPr>
              <a:buNone/>
            </a:pPr>
            <a:endParaRPr lang="en-IE" sz="45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lvl="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AutoNum type="romanLcParenBoth"/>
            </a:pPr>
            <a:endParaRPr lang="en-IE" sz="1800" dirty="0"/>
          </a:p>
          <a:p>
            <a:pPr>
              <a:buNone/>
            </a:pPr>
            <a:r>
              <a:rPr lang="en-IE" sz="1800" dirty="0"/>
              <a:t>	</a:t>
            </a:r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785926"/>
            <a:ext cx="7772400" cy="3887787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en-IE" sz="7200" b="1" dirty="0" smtClean="0"/>
              <a:t>(iii) Housing Developments </a:t>
            </a:r>
            <a:endParaRPr lang="en-IE" sz="7200" dirty="0" smtClean="0"/>
          </a:p>
          <a:p>
            <a:r>
              <a:rPr lang="en-IE" sz="7200" dirty="0" smtClean="0"/>
              <a:t>Valid permissions exist for 8,148 dwelling units on zoned land throughout the County. </a:t>
            </a:r>
          </a:p>
          <a:p>
            <a:endParaRPr lang="en-IE" sz="7200" dirty="0" smtClean="0"/>
          </a:p>
          <a:p>
            <a:r>
              <a:rPr lang="en-IE" sz="7200" dirty="0" smtClean="0"/>
              <a:t>Some existing permissions not meeting current market demands  - new applications for those sites should note: </a:t>
            </a:r>
          </a:p>
          <a:p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- County Development Plan / Local Area Plan may have been adopted in the interim. </a:t>
            </a:r>
          </a:p>
          <a:p>
            <a:pPr lvl="1"/>
            <a:r>
              <a:rPr lang="en-IE" sz="6800" dirty="0" smtClean="0"/>
              <a:t>Policies / Objectives / Development Management Standards may have changed. e.g. Floor area requirements and storage requirements have increased for dwellings/ mix of units/ design statements / apartments / duplexes</a:t>
            </a:r>
          </a:p>
          <a:p>
            <a:pPr>
              <a:buNone/>
            </a:pPr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- Some settlements have been re-categorised to villages and now comprise zoned land </a:t>
            </a:r>
            <a:r>
              <a:rPr lang="en-IE" sz="7200" dirty="0" err="1" smtClean="0"/>
              <a:t>e.g</a:t>
            </a:r>
            <a:r>
              <a:rPr lang="en-IE" sz="7200" dirty="0" smtClean="0"/>
              <a:t>  </a:t>
            </a:r>
            <a:r>
              <a:rPr lang="en-IE" sz="7200" dirty="0" err="1" smtClean="0"/>
              <a:t>Kildangan</a:t>
            </a:r>
            <a:r>
              <a:rPr lang="en-IE" sz="7200" dirty="0" smtClean="0"/>
              <a:t>, </a:t>
            </a:r>
            <a:r>
              <a:rPr lang="en-IE" sz="7200" dirty="0" err="1" smtClean="0"/>
              <a:t>Johnstownbridge</a:t>
            </a:r>
            <a:r>
              <a:rPr lang="en-IE" sz="7200" dirty="0" smtClean="0"/>
              <a:t>, </a:t>
            </a:r>
            <a:r>
              <a:rPr lang="en-IE" sz="7200" dirty="0" err="1" smtClean="0"/>
              <a:t>Caragh</a:t>
            </a:r>
            <a:r>
              <a:rPr lang="en-IE" sz="7200" dirty="0" smtClean="0"/>
              <a:t>, </a:t>
            </a:r>
            <a:r>
              <a:rPr lang="en-IE" sz="7200" dirty="0" err="1" smtClean="0"/>
              <a:t>Suncroft</a:t>
            </a:r>
            <a:r>
              <a:rPr lang="en-IE" sz="7200" dirty="0" smtClean="0"/>
              <a:t>, </a:t>
            </a:r>
            <a:r>
              <a:rPr lang="en-IE" sz="7200" dirty="0" err="1" smtClean="0"/>
              <a:t>Coill</a:t>
            </a:r>
            <a:r>
              <a:rPr lang="en-IE" sz="7200" dirty="0" smtClean="0"/>
              <a:t> </a:t>
            </a:r>
            <a:r>
              <a:rPr lang="en-IE" sz="7200" dirty="0" err="1" smtClean="0"/>
              <a:t>Dubh</a:t>
            </a:r>
            <a:r>
              <a:rPr lang="en-IE" sz="7200" dirty="0" smtClean="0"/>
              <a:t> etc. </a:t>
            </a:r>
            <a:r>
              <a:rPr lang="en-IE" sz="7200" dirty="0" smtClean="0"/>
              <a:t>in </a:t>
            </a:r>
            <a:r>
              <a:rPr lang="en-IE" sz="7200" dirty="0" smtClean="0"/>
              <a:t>the CDP 2011-2017</a:t>
            </a:r>
          </a:p>
          <a:p>
            <a:pPr>
              <a:buNone/>
            </a:pPr>
            <a:endParaRPr lang="en-IE" sz="7200" dirty="0" smtClean="0"/>
          </a:p>
          <a:p>
            <a:pPr>
              <a:buNone/>
            </a:pPr>
            <a:endParaRPr lang="en-IE" sz="45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lvl="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AutoNum type="romanLcParenBoth"/>
            </a:pPr>
            <a:endParaRPr lang="en-IE" sz="1800" dirty="0"/>
          </a:p>
          <a:p>
            <a:pPr>
              <a:buNone/>
            </a:pPr>
            <a:r>
              <a:rPr lang="en-IE" sz="1800" dirty="0"/>
              <a:t>	</a:t>
            </a:r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1785926"/>
            <a:ext cx="7772400" cy="3887787"/>
          </a:xfrm>
        </p:spPr>
        <p:txBody>
          <a:bodyPr>
            <a:normAutofit fontScale="25000" lnSpcReduction="20000"/>
          </a:bodyPr>
          <a:lstStyle/>
          <a:p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- Objectives in relation to lands in settlements have </a:t>
            </a:r>
            <a:r>
              <a:rPr lang="en-IE" sz="7200" dirty="0" smtClean="0"/>
              <a:t>changed </a:t>
            </a:r>
            <a:r>
              <a:rPr lang="en-IE" sz="7200" dirty="0" err="1" smtClean="0"/>
              <a:t>e.g</a:t>
            </a:r>
            <a:r>
              <a:rPr lang="en-IE" sz="7200" dirty="0" smtClean="0"/>
              <a:t> local demand condition , scale of development / design statements / social infrastructure assessments etc</a:t>
            </a:r>
            <a:endParaRPr lang="en-IE" sz="7200" dirty="0" smtClean="0"/>
          </a:p>
          <a:p>
            <a:pPr>
              <a:buNone/>
            </a:pPr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- Habitat mapping and green infrastructure strategy may be completed for some areas</a:t>
            </a:r>
          </a:p>
          <a:p>
            <a:pPr>
              <a:buNone/>
            </a:pPr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- Flood Risk Assessment may have been conducted since the last </a:t>
            </a:r>
            <a:r>
              <a:rPr lang="en-IE" sz="7200" dirty="0" err="1" smtClean="0"/>
              <a:t>plan.CFRAMS</a:t>
            </a:r>
            <a:r>
              <a:rPr lang="en-IE" sz="7200" dirty="0" smtClean="0"/>
              <a:t> </a:t>
            </a:r>
            <a:r>
              <a:rPr lang="en-IE" sz="7200" dirty="0" smtClean="0"/>
              <a:t>maps may </a:t>
            </a:r>
            <a:r>
              <a:rPr lang="en-IE" sz="7200" dirty="0" smtClean="0"/>
              <a:t>also be </a:t>
            </a:r>
            <a:r>
              <a:rPr lang="en-IE" sz="7200" dirty="0" smtClean="0"/>
              <a:t>available.</a:t>
            </a:r>
          </a:p>
          <a:p>
            <a:pPr>
              <a:buNone/>
            </a:pPr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	- Design Manual for Urban Roads and Streets </a:t>
            </a:r>
            <a:r>
              <a:rPr lang="en-IE" sz="7200" dirty="0" smtClean="0"/>
              <a:t>mandatory</a:t>
            </a:r>
          </a:p>
          <a:p>
            <a:pPr>
              <a:buNone/>
            </a:pPr>
            <a:endParaRPr lang="en-IE" sz="7200" dirty="0" smtClean="0"/>
          </a:p>
          <a:p>
            <a:pPr>
              <a:buNone/>
            </a:pPr>
            <a:r>
              <a:rPr lang="en-IE" sz="7200" dirty="0" smtClean="0"/>
              <a:t>Rural Nodes – small scale cluster (5 units) and subject to local need criteria.</a:t>
            </a:r>
            <a:endParaRPr lang="en-IE" sz="7200" dirty="0" smtClean="0"/>
          </a:p>
          <a:p>
            <a:pPr>
              <a:buNone/>
            </a:pPr>
            <a:endParaRPr lang="en-IE" sz="45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lvl="0" indent="-400050">
              <a:buFont typeface="Arial" pitchFamily="34" charset="0"/>
              <a:buAutoNum type="romanLcParenBoth"/>
            </a:pPr>
            <a:endParaRPr lang="en-IE" sz="1800" dirty="0"/>
          </a:p>
          <a:p>
            <a:pPr marL="400050" indent="-400050">
              <a:buAutoNum type="romanLcParenBoth"/>
            </a:pPr>
            <a:endParaRPr lang="en-IE" sz="1800" dirty="0"/>
          </a:p>
          <a:p>
            <a:pPr>
              <a:buNone/>
            </a:pPr>
            <a:r>
              <a:rPr lang="en-IE" sz="1800" dirty="0"/>
              <a:t>	</a:t>
            </a:r>
            <a:endParaRPr lang="en-IE" sz="4000" dirty="0"/>
          </a:p>
          <a:p>
            <a:pPr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523</Words>
  <Application>Microsoft Office PowerPoint</Application>
  <PresentationFormat>On-screen Show (4:3)</PresentationFormat>
  <Paragraphs>217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asweeney</dc:creator>
  <cp:lastModifiedBy>asweeney</cp:lastModifiedBy>
  <cp:revision>51</cp:revision>
  <dcterms:created xsi:type="dcterms:W3CDTF">2015-02-16T12:25:19Z</dcterms:created>
  <dcterms:modified xsi:type="dcterms:W3CDTF">2015-05-18T11:09:05Z</dcterms:modified>
</cp:coreProperties>
</file>