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bin" ContentType="application/vnd.ms-powerpoint.smartTag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5" r:id="rId2"/>
    <p:sldId id="282" r:id="rId3"/>
    <p:sldId id="292" r:id="rId4"/>
    <p:sldId id="283" r:id="rId5"/>
    <p:sldId id="284" r:id="rId6"/>
    <p:sldId id="285" r:id="rId7"/>
    <p:sldId id="286" r:id="rId8"/>
    <p:sldId id="287" r:id="rId9"/>
    <p:sldId id="273" r:id="rId10"/>
    <p:sldId id="272" r:id="rId11"/>
    <p:sldId id="274" r:id="rId12"/>
  </p:sldIdLst>
  <p:sldSz cx="9144000" cy="6858000" type="screen4x3"/>
  <p:notesSz cx="6810375" cy="9942513"/>
  <p:smartTags r:id="rId1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120" y="-384"/>
      </p:cViewPr>
      <p:guideLst>
        <p:guide orient="horz" pos="2160"/>
        <p:guide pos="2880"/>
      </p:guideLst>
    </p:cSldViewPr>
  </p:slideViewPr>
  <p:notesTextViewPr>
    <p:cViewPr>
      <p:scale>
        <a:sx n="100" d="100"/>
        <a:sy n="100" d="100"/>
      </p:scale>
      <p:origin x="0" y="0"/>
    </p:cViewPr>
  </p:notesTextViewPr>
  <p:gridSpacing cx="77716063" cy="77716063"/>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06/relationships/smartTags" Target="smartTags.bin"/><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9BEF27A-901D-4A37-BCE5-4C9A62242984}" type="datetimeFigureOut">
              <a:rPr lang="en-US"/>
              <a:pPr>
                <a:defRPr/>
              </a:pPr>
              <a:t>5/18/2015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D800D67-DB02-4BF6-8E25-8D133E2E0AA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D49ECF3-36F0-4F8A-8061-3FD2C1ACA098}" type="datetimeFigureOut">
              <a:rPr lang="en-US"/>
              <a:pPr>
                <a:defRPr/>
              </a:pPr>
              <a:t>5/18/2015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DF98CC8-FBF1-4674-9B02-858278D119F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ADE8069-A888-44B5-9DDF-3C2CADD18468}" type="datetimeFigureOut">
              <a:rPr lang="en-US"/>
              <a:pPr>
                <a:defRPr/>
              </a:pPr>
              <a:t>5/18/2015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190200B-8395-4670-A8A1-8634A9697F0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F7FC615-9BEE-4705-AD62-94F2C011813F}" type="datetimeFigureOut">
              <a:rPr lang="en-US"/>
              <a:pPr>
                <a:defRPr/>
              </a:pPr>
              <a:t>5/18/2015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764AF00-059E-4DF8-BE53-ED9E234CB65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A51EA3B-AE97-4E0F-8B7F-A929E755EC27}" type="datetimeFigureOut">
              <a:rPr lang="en-US"/>
              <a:pPr>
                <a:defRPr/>
              </a:pPr>
              <a:t>5/18/2015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7A2834E-E30A-422B-AF08-7A81A5BAC08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D1A694C-8734-4F55-8347-FD6D4AD9F247}" type="datetimeFigureOut">
              <a:rPr lang="en-US"/>
              <a:pPr>
                <a:defRPr/>
              </a:pPr>
              <a:t>5/18/2015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16E8BA3-48D1-4005-ABE3-3953F043113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4BE7744-715D-4B83-88FC-2434084B3155}" type="datetimeFigureOut">
              <a:rPr lang="en-US"/>
              <a:pPr>
                <a:defRPr/>
              </a:pPr>
              <a:t>5/18/2015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C37E40F-D587-45D5-87FA-36399D61ACC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031BAC9-281F-4314-8ABE-81485A7D3EBF}" type="datetimeFigureOut">
              <a:rPr lang="en-US"/>
              <a:pPr>
                <a:defRPr/>
              </a:pPr>
              <a:t>5/18/2015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02EC7E5-872E-4DD1-ACC3-3EA01AC5CB4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3081FDC-0690-46FD-8DD4-DD06440F9B50}" type="datetimeFigureOut">
              <a:rPr lang="en-US"/>
              <a:pPr>
                <a:defRPr/>
              </a:pPr>
              <a:t>5/18/2015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4CB64DA-12E4-4F17-BDBD-C3B6D87D147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7FE5F89-B315-44B0-833F-6C3AA2AF9547}" type="datetimeFigureOut">
              <a:rPr lang="en-US"/>
              <a:pPr>
                <a:defRPr/>
              </a:pPr>
              <a:t>5/18/2015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230D4E9-A7D8-4F24-A439-9D5377F5B6D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EF5F4E8-592A-427B-9A43-4A37A93F700E}" type="datetimeFigureOut">
              <a:rPr lang="en-US"/>
              <a:pPr>
                <a:defRPr/>
              </a:pPr>
              <a:t>5/18/2015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C08574E-4C43-405E-AEC9-0C5B7585435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4F87EE3-C450-42C5-A77C-8FE5FFB92F84}" type="datetimeFigureOut">
              <a:rPr lang="en-US"/>
              <a:pPr>
                <a:defRPr/>
              </a:pPr>
              <a:t>5/18/2015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695A1E8-B835-4D60-A6B9-3C4083EE253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pPr eaLnBrk="1" hangingPunct="1"/>
            <a:r>
              <a:rPr lang="en-GB"/>
              <a:t/>
            </a:r>
            <a:br>
              <a:rPr lang="en-GB"/>
            </a:br>
            <a:endParaRPr lang="en-GB"/>
          </a:p>
        </p:txBody>
      </p:sp>
      <p:pic>
        <p:nvPicPr>
          <p:cNvPr id="2051" name="Picture 4"/>
          <p:cNvPicPr>
            <a:picLocks noChangeAspect="1" noChangeArrowheads="1"/>
          </p:cNvPicPr>
          <p:nvPr/>
        </p:nvPicPr>
        <p:blipFill>
          <a:blip r:embed="rId2" cstate="print"/>
          <a:srcRect/>
          <a:stretch>
            <a:fillRect/>
          </a:stretch>
        </p:blipFill>
        <p:spPr bwMode="auto">
          <a:xfrm>
            <a:off x="0" y="0"/>
            <a:ext cx="9144000" cy="962025"/>
          </a:xfrm>
          <a:prstGeom prst="rect">
            <a:avLst/>
          </a:prstGeom>
          <a:noFill/>
          <a:ln w="9525">
            <a:noFill/>
            <a:miter lim="800000"/>
            <a:headEnd/>
            <a:tailEnd/>
          </a:ln>
        </p:spPr>
      </p:pic>
      <p:sp>
        <p:nvSpPr>
          <p:cNvPr id="2052" name="Text Box 4"/>
          <p:cNvSpPr txBox="1">
            <a:spLocks noChangeArrowheads="1"/>
          </p:cNvSpPr>
          <p:nvPr/>
        </p:nvSpPr>
        <p:spPr bwMode="auto">
          <a:xfrm>
            <a:off x="2319338" y="1576388"/>
            <a:ext cx="4629150"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2053" name="Text Box 5"/>
          <p:cNvSpPr txBox="1">
            <a:spLocks noChangeArrowheads="1"/>
          </p:cNvSpPr>
          <p:nvPr/>
        </p:nvSpPr>
        <p:spPr bwMode="auto">
          <a:xfrm>
            <a:off x="1743075" y="1433513"/>
            <a:ext cx="1965325"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graphicFrame>
        <p:nvGraphicFramePr>
          <p:cNvPr id="3078" name="Group 6"/>
          <p:cNvGraphicFramePr>
            <a:graphicFrameLocks noGrp="1"/>
          </p:cNvGraphicFramePr>
          <p:nvPr>
            <p:ph sz="half" idx="2"/>
          </p:nvPr>
        </p:nvGraphicFramePr>
        <p:xfrm>
          <a:off x="468313" y="1828800"/>
          <a:ext cx="8207375" cy="1432560"/>
        </p:xfrm>
        <a:graphic>
          <a:graphicData uri="http://schemas.openxmlformats.org/drawingml/2006/table">
            <a:tbl>
              <a:tblPr/>
              <a:tblGrid>
                <a:gridCol w="8207375"/>
              </a:tblGrid>
              <a:tr h="1143000">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IE" sz="4400" b="1" i="0" u="none" strike="noStrike" cap="none" normalizeH="0" baseline="0">
                          <a:ln>
                            <a:noFill/>
                          </a:ln>
                          <a:solidFill>
                            <a:schemeClr val="tx1"/>
                          </a:solidFill>
                          <a:effectLst/>
                          <a:latin typeface="Arial" charset="0"/>
                          <a:cs typeface="Arial" charset="0"/>
                        </a:rPr>
                        <a:t>BUILDING </a:t>
                      </a:r>
                      <a:r>
                        <a:rPr kumimoji="0" lang="en-IE" sz="4400" b="1" i="0" u="none" strike="noStrike" cap="none" normalizeH="0" baseline="0" smtId="2">
                          <a:ln>
                            <a:noFill/>
                          </a:ln>
                          <a:solidFill>
                            <a:schemeClr val="tx1"/>
                          </a:solidFill>
                          <a:effectLst/>
                          <a:latin typeface="Arial" charset="0"/>
                          <a:cs typeface="Arial" charset="0"/>
                        </a:rPr>
                        <a:t>AND</a:t>
                      </a:r>
                      <a:r>
                        <a:rPr kumimoji="0" lang="en-IE" sz="4400" b="1" i="0" u="none" strike="noStrike" cap="none" normalizeH="0" baseline="0">
                          <a:ln>
                            <a:noFill/>
                          </a:ln>
                          <a:solidFill>
                            <a:schemeClr val="tx1"/>
                          </a:solidFill>
                          <a:effectLst/>
                          <a:latin typeface="Arial" charset="0"/>
                          <a:cs typeface="Arial" charset="0"/>
                        </a:rPr>
                        <a:t> DEVELOPMENT CONTROL</a:t>
                      </a:r>
                    </a:p>
                  </a:txBody>
                  <a:tcPr anchor="b" horzOverflow="overflow">
                    <a:lnL cap="flat">
                      <a:noFill/>
                    </a:lnL>
                    <a:lnR cap="flat">
                      <a:noFill/>
                    </a:lnR>
                    <a:lnT cap="flat">
                      <a:noFill/>
                    </a:lnT>
                    <a:lnB cap="flat">
                      <a:noFill/>
                    </a:lnB>
                    <a:lnTlToBr>
                      <a:noFill/>
                    </a:lnTlToBr>
                    <a:lnBlToTr>
                      <a:noFill/>
                    </a:lnBlToTr>
                    <a:noFill/>
                  </a:tcPr>
                </a:tc>
              </a:tr>
            </a:tbl>
          </a:graphicData>
        </a:graphic>
      </p:graphicFrame>
      <p:sp>
        <p:nvSpPr>
          <p:cNvPr id="2056" name="Text Box 12"/>
          <p:cNvSpPr txBox="1">
            <a:spLocks noChangeArrowheads="1"/>
          </p:cNvSpPr>
          <p:nvPr/>
        </p:nvSpPr>
        <p:spPr bwMode="auto">
          <a:xfrm>
            <a:off x="1143000" y="5257800"/>
            <a:ext cx="320675" cy="457200"/>
          </a:xfrm>
          <a:prstGeom prst="rect">
            <a:avLst/>
          </a:prstGeom>
          <a:noFill/>
          <a:ln w="9525">
            <a:noFill/>
            <a:miter lim="800000"/>
            <a:headEnd/>
            <a:tailEnd/>
          </a:ln>
        </p:spPr>
        <p:txBody>
          <a:bodyPr>
            <a:spAutoFit/>
          </a:bodyPr>
          <a:lstStyle/>
          <a:p>
            <a:endParaRPr lang="en-US" sz="2400"/>
          </a:p>
        </p:txBody>
      </p:sp>
      <p:sp>
        <p:nvSpPr>
          <p:cNvPr id="2057" name="Text Box 13"/>
          <p:cNvSpPr txBox="1">
            <a:spLocks noChangeArrowheads="1"/>
          </p:cNvSpPr>
          <p:nvPr/>
        </p:nvSpPr>
        <p:spPr bwMode="auto">
          <a:xfrm>
            <a:off x="1042988" y="4005263"/>
            <a:ext cx="7162800" cy="457200"/>
          </a:xfrm>
          <a:prstGeom prst="rect">
            <a:avLst/>
          </a:prstGeom>
          <a:noFill/>
          <a:ln w="9525">
            <a:noFill/>
            <a:miter lim="800000"/>
            <a:headEnd/>
            <a:tailEnd/>
          </a:ln>
        </p:spPr>
        <p:txBody>
          <a:bodyPr>
            <a:spAutoFit/>
          </a:bodyPr>
          <a:lstStyle/>
          <a:p>
            <a:pPr>
              <a:spcBef>
                <a:spcPct val="50000"/>
              </a:spcBef>
            </a:pPr>
            <a:endParaRPr lang="en-US" sz="2400"/>
          </a:p>
        </p:txBody>
      </p:sp>
      <p:sp>
        <p:nvSpPr>
          <p:cNvPr id="2058" name="Rectangle 14"/>
          <p:cNvSpPr>
            <a:spLocks noChangeArrowheads="1"/>
          </p:cNvSpPr>
          <p:nvPr/>
        </p:nvSpPr>
        <p:spPr bwMode="auto">
          <a:xfrm>
            <a:off x="2268538" y="4005263"/>
            <a:ext cx="4895850" cy="762000"/>
          </a:xfrm>
          <a:prstGeom prst="rect">
            <a:avLst/>
          </a:prstGeom>
          <a:noFill/>
          <a:ln w="9525">
            <a:noFill/>
            <a:miter lim="800000"/>
            <a:headEnd/>
            <a:tailEnd/>
          </a:ln>
        </p:spPr>
        <p:txBody>
          <a:bodyPr>
            <a:spAutoFit/>
          </a:bodyPr>
          <a:lstStyle/>
          <a:p>
            <a:r>
              <a:rPr lang="en-IE" sz="4400"/>
              <a:t>     </a:t>
            </a:r>
            <a:r>
              <a:rPr lang="en-IE" sz="3200"/>
              <a:t>Willie Hannigan</a:t>
            </a:r>
            <a:endParaRPr lang="en-US" sz="32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a:t/>
            </a:r>
            <a:br>
              <a:rPr lang="en-GB"/>
            </a:br>
            <a:endParaRPr lang="en-GB"/>
          </a:p>
        </p:txBody>
      </p:sp>
      <p:graphicFrame>
        <p:nvGraphicFramePr>
          <p:cNvPr id="27651" name="Group 3"/>
          <p:cNvGraphicFramePr>
            <a:graphicFrameLocks noGrp="1"/>
          </p:cNvGraphicFramePr>
          <p:nvPr>
            <p:ph sz="half" idx="2"/>
          </p:nvPr>
        </p:nvGraphicFramePr>
        <p:xfrm>
          <a:off x="539750" y="1196975"/>
          <a:ext cx="7993063" cy="518160"/>
        </p:xfrm>
        <a:graphic>
          <a:graphicData uri="http://schemas.openxmlformats.org/drawingml/2006/table">
            <a:tbl>
              <a:tblPr/>
              <a:tblGrid>
                <a:gridCol w="7993063"/>
              </a:tblGrid>
              <a:tr h="503238">
                <a:tc>
                  <a:txBody>
                    <a:bodyPr/>
                    <a:lstStyle/>
                    <a:p>
                      <a:pPr marL="342900" marR="0" lvl="0" indent="-342900" algn="ctr" defTabSz="914400" rtl="0" eaLnBrk="1" fontAlgn="base" latinLnBrk="0" hangingPunct="1">
                        <a:lnSpc>
                          <a:spcPct val="100000"/>
                        </a:lnSpc>
                        <a:spcBef>
                          <a:spcPct val="20000"/>
                        </a:spcBef>
                        <a:spcAft>
                          <a:spcPct val="0"/>
                        </a:spcAft>
                        <a:buClrTx/>
                        <a:buSzTx/>
                        <a:buFontTx/>
                        <a:buNone/>
                        <a:tabLst/>
                      </a:pPr>
                      <a:r>
                        <a:rPr kumimoji="0" lang="en-IE" sz="2800" b="1" i="0" u="none" strike="noStrike" cap="none" normalizeH="0" baseline="0" dirty="0">
                          <a:ln>
                            <a:noFill/>
                          </a:ln>
                          <a:solidFill>
                            <a:schemeClr val="tx1"/>
                          </a:solidFill>
                          <a:effectLst/>
                          <a:latin typeface="Arial" charset="0"/>
                        </a:rPr>
                        <a:t>Taking in charge</a:t>
                      </a:r>
                    </a:p>
                  </a:txBody>
                  <a:tcPr anchor="b" horzOverflow="overflow">
                    <a:lnL cap="flat">
                      <a:noFill/>
                    </a:lnL>
                    <a:lnR cap="flat">
                      <a:noFill/>
                    </a:lnR>
                    <a:lnT cap="flat">
                      <a:noFill/>
                    </a:lnT>
                    <a:lnB cap="flat">
                      <a:noFill/>
                    </a:lnB>
                    <a:lnTlToBr>
                      <a:noFill/>
                    </a:lnTlToBr>
                    <a:lnBlToTr>
                      <a:noFill/>
                    </a:lnBlToTr>
                    <a:noFill/>
                  </a:tcPr>
                </a:tc>
              </a:tr>
            </a:tbl>
          </a:graphicData>
        </a:graphic>
      </p:graphicFrame>
      <p:pic>
        <p:nvPicPr>
          <p:cNvPr id="11269" name="Picture 4"/>
          <p:cNvPicPr>
            <a:picLocks noChangeAspect="1" noChangeArrowheads="1"/>
          </p:cNvPicPr>
          <p:nvPr/>
        </p:nvPicPr>
        <p:blipFill>
          <a:blip r:embed="rId2" cstate="print"/>
          <a:srcRect/>
          <a:stretch>
            <a:fillRect/>
          </a:stretch>
        </p:blipFill>
        <p:spPr bwMode="auto">
          <a:xfrm>
            <a:off x="0" y="0"/>
            <a:ext cx="9144000" cy="962025"/>
          </a:xfrm>
          <a:prstGeom prst="rect">
            <a:avLst/>
          </a:prstGeom>
          <a:noFill/>
          <a:ln w="9525">
            <a:noFill/>
            <a:miter lim="800000"/>
            <a:headEnd/>
            <a:tailEnd/>
          </a:ln>
        </p:spPr>
      </p:pic>
      <p:sp>
        <p:nvSpPr>
          <p:cNvPr id="11270" name="Text Box 10"/>
          <p:cNvSpPr txBox="1">
            <a:spLocks noChangeArrowheads="1"/>
          </p:cNvSpPr>
          <p:nvPr/>
        </p:nvSpPr>
        <p:spPr bwMode="auto">
          <a:xfrm>
            <a:off x="2319338" y="1576388"/>
            <a:ext cx="4629150"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11271" name="Text Box 11"/>
          <p:cNvSpPr txBox="1">
            <a:spLocks noChangeArrowheads="1"/>
          </p:cNvSpPr>
          <p:nvPr/>
        </p:nvSpPr>
        <p:spPr bwMode="auto">
          <a:xfrm>
            <a:off x="1743075" y="1433513"/>
            <a:ext cx="1965325"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11272" name="Text Box 12"/>
          <p:cNvSpPr txBox="1">
            <a:spLocks noChangeArrowheads="1"/>
          </p:cNvSpPr>
          <p:nvPr/>
        </p:nvSpPr>
        <p:spPr bwMode="auto">
          <a:xfrm>
            <a:off x="1143000" y="5257800"/>
            <a:ext cx="320675" cy="457200"/>
          </a:xfrm>
          <a:prstGeom prst="rect">
            <a:avLst/>
          </a:prstGeom>
          <a:noFill/>
          <a:ln w="9525">
            <a:noFill/>
            <a:miter lim="800000"/>
            <a:headEnd/>
            <a:tailEnd/>
          </a:ln>
        </p:spPr>
        <p:txBody>
          <a:bodyPr>
            <a:spAutoFit/>
          </a:bodyPr>
          <a:lstStyle/>
          <a:p>
            <a:endParaRPr lang="en-US" sz="2400">
              <a:latin typeface="Calibri" pitchFamily="34" charset="0"/>
            </a:endParaRPr>
          </a:p>
        </p:txBody>
      </p:sp>
      <p:sp>
        <p:nvSpPr>
          <p:cNvPr id="11273" name="Text Box 13"/>
          <p:cNvSpPr txBox="1">
            <a:spLocks noChangeArrowheads="1"/>
          </p:cNvSpPr>
          <p:nvPr/>
        </p:nvSpPr>
        <p:spPr bwMode="auto">
          <a:xfrm>
            <a:off x="852488" y="5249863"/>
            <a:ext cx="7162800" cy="457200"/>
          </a:xfrm>
          <a:prstGeom prst="rect">
            <a:avLst/>
          </a:prstGeom>
          <a:noFill/>
          <a:ln w="9525">
            <a:noFill/>
            <a:miter lim="800000"/>
            <a:headEnd/>
            <a:tailEnd/>
          </a:ln>
        </p:spPr>
        <p:txBody>
          <a:bodyPr>
            <a:spAutoFit/>
          </a:bodyPr>
          <a:lstStyle/>
          <a:p>
            <a:pPr>
              <a:spcBef>
                <a:spcPct val="50000"/>
              </a:spcBef>
            </a:pPr>
            <a:endParaRPr lang="en-US" sz="2400">
              <a:latin typeface="Calibri" pitchFamily="34" charset="0"/>
            </a:endParaRPr>
          </a:p>
        </p:txBody>
      </p:sp>
      <p:sp>
        <p:nvSpPr>
          <p:cNvPr id="11274" name="Text Box 14"/>
          <p:cNvSpPr txBox="1">
            <a:spLocks noChangeArrowheads="1"/>
          </p:cNvSpPr>
          <p:nvPr/>
        </p:nvSpPr>
        <p:spPr bwMode="auto">
          <a:xfrm>
            <a:off x="684213" y="4508500"/>
            <a:ext cx="7775575" cy="366713"/>
          </a:xfrm>
          <a:prstGeom prst="rect">
            <a:avLst/>
          </a:prstGeom>
          <a:noFill/>
          <a:ln w="9525">
            <a:noFill/>
            <a:miter lim="800000"/>
            <a:headEnd/>
            <a:tailEnd/>
          </a:ln>
        </p:spPr>
        <p:txBody>
          <a:bodyPr>
            <a:spAutoFit/>
          </a:bodyPr>
          <a:lstStyle/>
          <a:p>
            <a:endParaRPr lang="en-US">
              <a:latin typeface="Calibri" pitchFamily="34" charset="0"/>
            </a:endParaRPr>
          </a:p>
        </p:txBody>
      </p:sp>
      <p:sp>
        <p:nvSpPr>
          <p:cNvPr id="11275" name="Text Box 15"/>
          <p:cNvSpPr txBox="1">
            <a:spLocks noChangeArrowheads="1"/>
          </p:cNvSpPr>
          <p:nvPr/>
        </p:nvSpPr>
        <p:spPr bwMode="auto">
          <a:xfrm>
            <a:off x="684213" y="1844675"/>
            <a:ext cx="7775575" cy="366713"/>
          </a:xfrm>
          <a:prstGeom prst="rect">
            <a:avLst/>
          </a:prstGeom>
          <a:noFill/>
          <a:ln w="9525">
            <a:noFill/>
            <a:miter lim="800000"/>
            <a:headEnd/>
            <a:tailEnd/>
          </a:ln>
        </p:spPr>
        <p:txBody>
          <a:bodyPr>
            <a:spAutoFit/>
          </a:bodyPr>
          <a:lstStyle/>
          <a:p>
            <a:pPr marL="342900" indent="-342900"/>
            <a:endParaRPr lang="en-US" b="1">
              <a:latin typeface="Calibri" pitchFamily="34" charset="0"/>
            </a:endParaRPr>
          </a:p>
        </p:txBody>
      </p:sp>
      <p:sp>
        <p:nvSpPr>
          <p:cNvPr id="11276" name="Text Box 16"/>
          <p:cNvSpPr txBox="1">
            <a:spLocks noChangeArrowheads="1"/>
          </p:cNvSpPr>
          <p:nvPr/>
        </p:nvSpPr>
        <p:spPr bwMode="auto">
          <a:xfrm>
            <a:off x="500063" y="1844675"/>
            <a:ext cx="7816850" cy="1323975"/>
          </a:xfrm>
          <a:prstGeom prst="rect">
            <a:avLst/>
          </a:prstGeom>
          <a:noFill/>
          <a:ln w="9525">
            <a:noFill/>
            <a:miter lim="800000"/>
            <a:headEnd/>
            <a:tailEnd/>
          </a:ln>
        </p:spPr>
        <p:txBody>
          <a:bodyPr>
            <a:spAutoFit/>
          </a:bodyPr>
          <a:lstStyle/>
          <a:p>
            <a:pPr marL="342900" indent="-342900"/>
            <a:endParaRPr lang="en-IE" sz="2000" b="1">
              <a:latin typeface="Calibri" pitchFamily="34" charset="0"/>
            </a:endParaRPr>
          </a:p>
          <a:p>
            <a:pPr marL="342900" indent="-342900"/>
            <a:r>
              <a:rPr lang="en-IE" sz="2000" b="1">
                <a:latin typeface="Calibri" pitchFamily="34" charset="0"/>
              </a:rPr>
              <a:t>Update on tic process:</a:t>
            </a:r>
          </a:p>
          <a:p>
            <a:pPr marL="342900" indent="-342900"/>
            <a:endParaRPr lang="en-IE" sz="2000" b="1">
              <a:latin typeface="Calibri" pitchFamily="34" charset="0"/>
            </a:endParaRPr>
          </a:p>
          <a:p>
            <a:pPr marL="342900" indent="-342900"/>
            <a:endParaRPr lang="en-IE" sz="2000" b="1">
              <a:latin typeface="Calibri" pitchFamily="34" charset="0"/>
            </a:endParaRPr>
          </a:p>
        </p:txBody>
      </p:sp>
      <p:sp>
        <p:nvSpPr>
          <p:cNvPr id="11277" name="Rectangle 11"/>
          <p:cNvSpPr>
            <a:spLocks noChangeArrowheads="1"/>
          </p:cNvSpPr>
          <p:nvPr/>
        </p:nvSpPr>
        <p:spPr bwMode="auto">
          <a:xfrm>
            <a:off x="500063" y="3429000"/>
            <a:ext cx="8072437" cy="708025"/>
          </a:xfrm>
          <a:prstGeom prst="rect">
            <a:avLst/>
          </a:prstGeom>
          <a:noFill/>
          <a:ln w="9525">
            <a:noFill/>
            <a:miter lim="800000"/>
            <a:headEnd/>
            <a:tailEnd/>
          </a:ln>
        </p:spPr>
        <p:txBody>
          <a:bodyPr>
            <a:spAutoFit/>
          </a:bodyPr>
          <a:lstStyle/>
          <a:p>
            <a:endParaRPr lang="en-US" sz="2000" b="1">
              <a:latin typeface="Calibri" pitchFamily="34" charset="0"/>
            </a:endParaRPr>
          </a:p>
          <a:p>
            <a:endParaRPr lang="en-US" sz="2000" b="1">
              <a:latin typeface="Calibri" pitchFamily="34" charset="0"/>
            </a:endParaRPr>
          </a:p>
        </p:txBody>
      </p:sp>
      <p:sp>
        <p:nvSpPr>
          <p:cNvPr id="83982" name="Slide Number Placeholder 13"/>
          <p:cNvSpPr>
            <a:spLocks noGrp="1"/>
          </p:cNvSpPr>
          <p:nvPr>
            <p:ph type="sldNum" sz="quarter" idx="12"/>
          </p:nvPr>
        </p:nvSpPr>
        <p:spPr/>
        <p:txBody>
          <a:bodyPr/>
          <a:lstStyle/>
          <a:p>
            <a:pPr>
              <a:defRPr/>
            </a:pPr>
            <a:fld id="{F0EFC738-B2E0-48BC-9E24-CC77E8508595}" type="slidenum">
              <a:rPr lang="en-US">
                <a:latin typeface="Arial" pitchFamily="34" charset="0"/>
              </a:rPr>
              <a:pPr>
                <a:defRPr/>
              </a:pPr>
              <a:t>10</a:t>
            </a:fld>
            <a:endParaRPr lang="en-US">
              <a:latin typeface="Arial" pitchFamily="34" charset="0"/>
            </a:endParaRPr>
          </a:p>
        </p:txBody>
      </p:sp>
      <p:sp>
        <p:nvSpPr>
          <p:cNvPr id="11279" name="Rectangle 13"/>
          <p:cNvSpPr>
            <a:spLocks noChangeArrowheads="1"/>
          </p:cNvSpPr>
          <p:nvPr/>
        </p:nvSpPr>
        <p:spPr bwMode="auto">
          <a:xfrm>
            <a:off x="625475" y="2897188"/>
            <a:ext cx="7286625" cy="3140075"/>
          </a:xfrm>
          <a:prstGeom prst="rect">
            <a:avLst/>
          </a:prstGeom>
          <a:noFill/>
          <a:ln w="9525">
            <a:noFill/>
            <a:miter lim="800000"/>
            <a:headEnd/>
            <a:tailEnd/>
          </a:ln>
        </p:spPr>
        <p:txBody>
          <a:bodyPr>
            <a:spAutoFit/>
          </a:bodyPr>
          <a:lstStyle/>
          <a:p>
            <a:r>
              <a:rPr lang="en-US" b="1" dirty="0"/>
              <a:t>On the basis of this documents, Kildare County Council advertised the taking in charge of 38 private housing developments throughout the County in February 2015. </a:t>
            </a:r>
          </a:p>
          <a:p>
            <a:endParaRPr lang="en-US" b="1" dirty="0"/>
          </a:p>
          <a:p>
            <a:r>
              <a:rPr lang="en-US" b="1" dirty="0"/>
              <a:t>The Council has entered into a consultation process with Irish Water in relation to the taking in charge of the </a:t>
            </a:r>
            <a:r>
              <a:rPr lang="en-US" b="1" dirty="0"/>
              <a:t>water services </a:t>
            </a:r>
            <a:r>
              <a:rPr lang="en-US" b="1" dirty="0"/>
              <a:t>i</a:t>
            </a:r>
            <a:r>
              <a:rPr lang="en-US" b="1" dirty="0"/>
              <a:t>nfrastructure </a:t>
            </a:r>
            <a:r>
              <a:rPr lang="en-US" b="1" dirty="0"/>
              <a:t>elements of these developments.</a:t>
            </a:r>
          </a:p>
          <a:p>
            <a:endParaRPr lang="en-US" b="1" dirty="0"/>
          </a:p>
          <a:p>
            <a:r>
              <a:rPr lang="en-US" b="1" dirty="0"/>
              <a:t>It is hoped to bring most if not all of these </a:t>
            </a:r>
            <a:r>
              <a:rPr lang="en-US" b="1" dirty="0"/>
              <a:t>estates to the relevant  M.D. for taking in </a:t>
            </a:r>
            <a:r>
              <a:rPr lang="en-US" b="1" dirty="0"/>
              <a:t>charge by the end of July 2015</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a:t/>
            </a:r>
            <a:br>
              <a:rPr lang="en-GB"/>
            </a:br>
            <a:endParaRPr lang="en-GB"/>
          </a:p>
        </p:txBody>
      </p:sp>
      <p:graphicFrame>
        <p:nvGraphicFramePr>
          <p:cNvPr id="27651" name="Group 3"/>
          <p:cNvGraphicFramePr>
            <a:graphicFrameLocks noGrp="1"/>
          </p:cNvGraphicFramePr>
          <p:nvPr>
            <p:ph sz="half" idx="2"/>
          </p:nvPr>
        </p:nvGraphicFramePr>
        <p:xfrm>
          <a:off x="539750" y="1196975"/>
          <a:ext cx="7993063" cy="518160"/>
        </p:xfrm>
        <a:graphic>
          <a:graphicData uri="http://schemas.openxmlformats.org/drawingml/2006/table">
            <a:tbl>
              <a:tblPr/>
              <a:tblGrid>
                <a:gridCol w="7993063"/>
              </a:tblGrid>
              <a:tr h="503238">
                <a:tc>
                  <a:txBody>
                    <a:bodyPr/>
                    <a:lstStyle/>
                    <a:p>
                      <a:pPr marL="342900" marR="0" lvl="0" indent="-342900" algn="ctr" defTabSz="914400" rtl="0" eaLnBrk="1" fontAlgn="base" latinLnBrk="0" hangingPunct="1">
                        <a:lnSpc>
                          <a:spcPct val="100000"/>
                        </a:lnSpc>
                        <a:spcBef>
                          <a:spcPct val="20000"/>
                        </a:spcBef>
                        <a:spcAft>
                          <a:spcPct val="0"/>
                        </a:spcAft>
                        <a:buClrTx/>
                        <a:buSzTx/>
                        <a:buFontTx/>
                        <a:buNone/>
                        <a:tabLst/>
                      </a:pPr>
                      <a:r>
                        <a:rPr kumimoji="0" lang="en-IE" sz="2800" b="1" i="0" u="none" strike="noStrike" cap="none" normalizeH="0" baseline="0" dirty="0">
                          <a:ln>
                            <a:noFill/>
                          </a:ln>
                          <a:solidFill>
                            <a:schemeClr val="tx1"/>
                          </a:solidFill>
                          <a:effectLst/>
                          <a:latin typeface="Arial" charset="0"/>
                        </a:rPr>
                        <a:t>Taking in charge</a:t>
                      </a:r>
                    </a:p>
                  </a:txBody>
                  <a:tcPr anchor="b" horzOverflow="overflow">
                    <a:lnL cap="flat">
                      <a:noFill/>
                    </a:lnL>
                    <a:lnR cap="flat">
                      <a:noFill/>
                    </a:lnR>
                    <a:lnT cap="flat">
                      <a:noFill/>
                    </a:lnT>
                    <a:lnB cap="flat">
                      <a:noFill/>
                    </a:lnB>
                    <a:lnTlToBr>
                      <a:noFill/>
                    </a:lnTlToBr>
                    <a:lnBlToTr>
                      <a:noFill/>
                    </a:lnBlToTr>
                    <a:noFill/>
                  </a:tcPr>
                </a:tc>
              </a:tr>
            </a:tbl>
          </a:graphicData>
        </a:graphic>
      </p:graphicFrame>
      <p:pic>
        <p:nvPicPr>
          <p:cNvPr id="12293" name="Picture 4"/>
          <p:cNvPicPr>
            <a:picLocks noChangeAspect="1" noChangeArrowheads="1"/>
          </p:cNvPicPr>
          <p:nvPr/>
        </p:nvPicPr>
        <p:blipFill>
          <a:blip r:embed="rId2" cstate="print"/>
          <a:srcRect/>
          <a:stretch>
            <a:fillRect/>
          </a:stretch>
        </p:blipFill>
        <p:spPr bwMode="auto">
          <a:xfrm>
            <a:off x="0" y="0"/>
            <a:ext cx="9144000" cy="962025"/>
          </a:xfrm>
          <a:prstGeom prst="rect">
            <a:avLst/>
          </a:prstGeom>
          <a:noFill/>
          <a:ln w="9525">
            <a:noFill/>
            <a:miter lim="800000"/>
            <a:headEnd/>
            <a:tailEnd/>
          </a:ln>
        </p:spPr>
      </p:pic>
      <p:sp>
        <p:nvSpPr>
          <p:cNvPr id="12294" name="Text Box 10"/>
          <p:cNvSpPr txBox="1">
            <a:spLocks noChangeArrowheads="1"/>
          </p:cNvSpPr>
          <p:nvPr/>
        </p:nvSpPr>
        <p:spPr bwMode="auto">
          <a:xfrm>
            <a:off x="2319338" y="1576388"/>
            <a:ext cx="4629150"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12295" name="Text Box 11"/>
          <p:cNvSpPr txBox="1">
            <a:spLocks noChangeArrowheads="1"/>
          </p:cNvSpPr>
          <p:nvPr/>
        </p:nvSpPr>
        <p:spPr bwMode="auto">
          <a:xfrm>
            <a:off x="1743075" y="1433513"/>
            <a:ext cx="1965325"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12296" name="Text Box 12"/>
          <p:cNvSpPr txBox="1">
            <a:spLocks noChangeArrowheads="1"/>
          </p:cNvSpPr>
          <p:nvPr/>
        </p:nvSpPr>
        <p:spPr bwMode="auto">
          <a:xfrm>
            <a:off x="1143000" y="5257800"/>
            <a:ext cx="320675" cy="457200"/>
          </a:xfrm>
          <a:prstGeom prst="rect">
            <a:avLst/>
          </a:prstGeom>
          <a:noFill/>
          <a:ln w="9525">
            <a:noFill/>
            <a:miter lim="800000"/>
            <a:headEnd/>
            <a:tailEnd/>
          </a:ln>
        </p:spPr>
        <p:txBody>
          <a:bodyPr>
            <a:spAutoFit/>
          </a:bodyPr>
          <a:lstStyle/>
          <a:p>
            <a:endParaRPr lang="en-US" sz="2400">
              <a:latin typeface="Calibri" pitchFamily="34" charset="0"/>
            </a:endParaRPr>
          </a:p>
        </p:txBody>
      </p:sp>
      <p:sp>
        <p:nvSpPr>
          <p:cNvPr id="12297" name="Text Box 13"/>
          <p:cNvSpPr txBox="1">
            <a:spLocks noChangeArrowheads="1"/>
          </p:cNvSpPr>
          <p:nvPr/>
        </p:nvSpPr>
        <p:spPr bwMode="auto">
          <a:xfrm>
            <a:off x="852488" y="5249863"/>
            <a:ext cx="7162800" cy="457200"/>
          </a:xfrm>
          <a:prstGeom prst="rect">
            <a:avLst/>
          </a:prstGeom>
          <a:noFill/>
          <a:ln w="9525">
            <a:noFill/>
            <a:miter lim="800000"/>
            <a:headEnd/>
            <a:tailEnd/>
          </a:ln>
        </p:spPr>
        <p:txBody>
          <a:bodyPr>
            <a:spAutoFit/>
          </a:bodyPr>
          <a:lstStyle/>
          <a:p>
            <a:pPr>
              <a:spcBef>
                <a:spcPct val="50000"/>
              </a:spcBef>
            </a:pPr>
            <a:endParaRPr lang="en-US" sz="2400">
              <a:latin typeface="Calibri" pitchFamily="34" charset="0"/>
            </a:endParaRPr>
          </a:p>
        </p:txBody>
      </p:sp>
      <p:sp>
        <p:nvSpPr>
          <p:cNvPr id="12298" name="Text Box 14"/>
          <p:cNvSpPr txBox="1">
            <a:spLocks noChangeArrowheads="1"/>
          </p:cNvSpPr>
          <p:nvPr/>
        </p:nvSpPr>
        <p:spPr bwMode="auto">
          <a:xfrm>
            <a:off x="684213" y="4508500"/>
            <a:ext cx="7775575" cy="366713"/>
          </a:xfrm>
          <a:prstGeom prst="rect">
            <a:avLst/>
          </a:prstGeom>
          <a:noFill/>
          <a:ln w="9525">
            <a:noFill/>
            <a:miter lim="800000"/>
            <a:headEnd/>
            <a:tailEnd/>
          </a:ln>
        </p:spPr>
        <p:txBody>
          <a:bodyPr>
            <a:spAutoFit/>
          </a:bodyPr>
          <a:lstStyle/>
          <a:p>
            <a:endParaRPr lang="en-US">
              <a:latin typeface="Calibri" pitchFamily="34" charset="0"/>
            </a:endParaRPr>
          </a:p>
        </p:txBody>
      </p:sp>
      <p:sp>
        <p:nvSpPr>
          <p:cNvPr id="12299" name="Text Box 15"/>
          <p:cNvSpPr txBox="1">
            <a:spLocks noChangeArrowheads="1"/>
          </p:cNvSpPr>
          <p:nvPr/>
        </p:nvSpPr>
        <p:spPr bwMode="auto">
          <a:xfrm>
            <a:off x="684213" y="1844675"/>
            <a:ext cx="7775575" cy="366713"/>
          </a:xfrm>
          <a:prstGeom prst="rect">
            <a:avLst/>
          </a:prstGeom>
          <a:noFill/>
          <a:ln w="9525">
            <a:noFill/>
            <a:miter lim="800000"/>
            <a:headEnd/>
            <a:tailEnd/>
          </a:ln>
        </p:spPr>
        <p:txBody>
          <a:bodyPr>
            <a:spAutoFit/>
          </a:bodyPr>
          <a:lstStyle/>
          <a:p>
            <a:pPr marL="342900" indent="-342900"/>
            <a:endParaRPr lang="en-US" b="1">
              <a:latin typeface="Calibri" pitchFamily="34" charset="0"/>
            </a:endParaRPr>
          </a:p>
        </p:txBody>
      </p:sp>
      <p:sp>
        <p:nvSpPr>
          <p:cNvPr id="12300" name="Text Box 16"/>
          <p:cNvSpPr txBox="1">
            <a:spLocks noChangeArrowheads="1"/>
          </p:cNvSpPr>
          <p:nvPr/>
        </p:nvSpPr>
        <p:spPr bwMode="auto">
          <a:xfrm>
            <a:off x="500063" y="1844675"/>
            <a:ext cx="7816850" cy="1323975"/>
          </a:xfrm>
          <a:prstGeom prst="rect">
            <a:avLst/>
          </a:prstGeom>
          <a:noFill/>
          <a:ln w="9525">
            <a:noFill/>
            <a:miter lim="800000"/>
            <a:headEnd/>
            <a:tailEnd/>
          </a:ln>
        </p:spPr>
        <p:txBody>
          <a:bodyPr>
            <a:spAutoFit/>
          </a:bodyPr>
          <a:lstStyle/>
          <a:p>
            <a:pPr marL="342900" indent="-342900"/>
            <a:endParaRPr lang="en-IE" sz="2000" b="1">
              <a:latin typeface="Calibri" pitchFamily="34" charset="0"/>
            </a:endParaRPr>
          </a:p>
          <a:p>
            <a:pPr marL="342900" indent="-342900"/>
            <a:r>
              <a:rPr lang="en-IE" sz="2000" b="1">
                <a:latin typeface="Calibri" pitchFamily="34" charset="0"/>
              </a:rPr>
              <a:t>Update on tic process:</a:t>
            </a:r>
          </a:p>
          <a:p>
            <a:pPr marL="342900" indent="-342900"/>
            <a:endParaRPr lang="en-IE" sz="2000" b="1">
              <a:latin typeface="Calibri" pitchFamily="34" charset="0"/>
            </a:endParaRPr>
          </a:p>
          <a:p>
            <a:pPr marL="342900" indent="-342900"/>
            <a:endParaRPr lang="en-IE" sz="2000" b="1">
              <a:latin typeface="Calibri" pitchFamily="34" charset="0"/>
            </a:endParaRPr>
          </a:p>
        </p:txBody>
      </p:sp>
      <p:sp>
        <p:nvSpPr>
          <p:cNvPr id="12301" name="Rectangle 11"/>
          <p:cNvSpPr>
            <a:spLocks noChangeArrowheads="1"/>
          </p:cNvSpPr>
          <p:nvPr/>
        </p:nvSpPr>
        <p:spPr bwMode="auto">
          <a:xfrm>
            <a:off x="500063" y="3429000"/>
            <a:ext cx="8072437" cy="708025"/>
          </a:xfrm>
          <a:prstGeom prst="rect">
            <a:avLst/>
          </a:prstGeom>
          <a:noFill/>
          <a:ln w="9525">
            <a:noFill/>
            <a:miter lim="800000"/>
            <a:headEnd/>
            <a:tailEnd/>
          </a:ln>
        </p:spPr>
        <p:txBody>
          <a:bodyPr>
            <a:spAutoFit/>
          </a:bodyPr>
          <a:lstStyle/>
          <a:p>
            <a:endParaRPr lang="en-US" sz="2000" b="1">
              <a:latin typeface="Calibri" pitchFamily="34" charset="0"/>
            </a:endParaRPr>
          </a:p>
          <a:p>
            <a:endParaRPr lang="en-US" sz="2000" b="1">
              <a:latin typeface="Calibri" pitchFamily="34" charset="0"/>
            </a:endParaRPr>
          </a:p>
        </p:txBody>
      </p:sp>
      <p:sp>
        <p:nvSpPr>
          <p:cNvPr id="83982" name="Slide Number Placeholder 13"/>
          <p:cNvSpPr>
            <a:spLocks noGrp="1"/>
          </p:cNvSpPr>
          <p:nvPr>
            <p:ph type="sldNum" sz="quarter" idx="12"/>
          </p:nvPr>
        </p:nvSpPr>
        <p:spPr/>
        <p:txBody>
          <a:bodyPr/>
          <a:lstStyle/>
          <a:p>
            <a:pPr>
              <a:defRPr/>
            </a:pPr>
            <a:fld id="{1679A4EC-10DE-4F99-BA9E-D2313CFC4C69}" type="slidenum">
              <a:rPr lang="en-US">
                <a:latin typeface="Arial" pitchFamily="34" charset="0"/>
              </a:rPr>
              <a:pPr>
                <a:defRPr/>
              </a:pPr>
              <a:t>11</a:t>
            </a:fld>
            <a:endParaRPr lang="en-US">
              <a:latin typeface="Arial" pitchFamily="34" charset="0"/>
            </a:endParaRPr>
          </a:p>
        </p:txBody>
      </p:sp>
      <p:sp>
        <p:nvSpPr>
          <p:cNvPr id="12303" name="Rectangle 13"/>
          <p:cNvSpPr>
            <a:spLocks noChangeArrowheads="1"/>
          </p:cNvSpPr>
          <p:nvPr/>
        </p:nvSpPr>
        <p:spPr bwMode="auto">
          <a:xfrm>
            <a:off x="625475" y="2897188"/>
            <a:ext cx="7286625" cy="3693319"/>
          </a:xfrm>
          <a:prstGeom prst="rect">
            <a:avLst/>
          </a:prstGeom>
          <a:noFill/>
          <a:ln w="9525">
            <a:noFill/>
            <a:miter lim="800000"/>
            <a:headEnd/>
            <a:tailEnd/>
          </a:ln>
        </p:spPr>
        <p:txBody>
          <a:bodyPr>
            <a:spAutoFit/>
          </a:bodyPr>
          <a:lstStyle/>
          <a:p>
            <a:r>
              <a:rPr lang="en-US" b="1" dirty="0"/>
              <a:t>In our recent discussions with IW, the issue of the taking in charge of developments that commenced since 1/1/2014 was raised. </a:t>
            </a:r>
          </a:p>
          <a:p>
            <a:endParaRPr lang="en-US" b="1" dirty="0"/>
          </a:p>
          <a:p>
            <a:r>
              <a:rPr lang="en-US" b="1" dirty="0"/>
              <a:t>They have indicated that for the time being, there will be no change in the current process and that KCC staff will still monitor water services infrastructure with a view to taking them in charge when completed to an acceptable standard. </a:t>
            </a:r>
          </a:p>
          <a:p>
            <a:endParaRPr lang="en-US" b="1" dirty="0"/>
          </a:p>
          <a:p>
            <a:r>
              <a:rPr lang="en-US" b="1" dirty="0"/>
              <a:t>Building and Development Control staff will advise Agents of any future documentary requirements that IW may have for taking estates  in charge. These will also be addressed in a review of Kildare County Council's Taking in Charge Policy.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GB"/>
              <a:t/>
            </a:r>
            <a:br>
              <a:rPr lang="en-GB"/>
            </a:br>
            <a:endParaRPr lang="en-GB"/>
          </a:p>
        </p:txBody>
      </p:sp>
      <p:graphicFrame>
        <p:nvGraphicFramePr>
          <p:cNvPr id="24579" name="Group 3"/>
          <p:cNvGraphicFramePr>
            <a:graphicFrameLocks noGrp="1"/>
          </p:cNvGraphicFramePr>
          <p:nvPr>
            <p:ph sz="half" idx="2"/>
          </p:nvPr>
        </p:nvGraphicFramePr>
        <p:xfrm>
          <a:off x="539750" y="1196975"/>
          <a:ext cx="7993063" cy="518160"/>
        </p:xfrm>
        <a:graphic>
          <a:graphicData uri="http://schemas.openxmlformats.org/drawingml/2006/table">
            <a:tbl>
              <a:tblPr/>
              <a:tblGrid>
                <a:gridCol w="7993063"/>
              </a:tblGrid>
              <a:tr h="503238">
                <a:tc>
                  <a:txBody>
                    <a:bodyPr/>
                    <a:lstStyle/>
                    <a:p>
                      <a:pPr marL="342900" marR="0" lvl="0" indent="-342900" algn="ctr" defTabSz="914400" rtl="0" eaLnBrk="1" fontAlgn="base" latinLnBrk="0" hangingPunct="1">
                        <a:lnSpc>
                          <a:spcPct val="100000"/>
                        </a:lnSpc>
                        <a:spcBef>
                          <a:spcPct val="20000"/>
                        </a:spcBef>
                        <a:spcAft>
                          <a:spcPct val="0"/>
                        </a:spcAft>
                        <a:buClrTx/>
                        <a:buSzTx/>
                        <a:buFontTx/>
                        <a:buNone/>
                        <a:tabLst/>
                      </a:pPr>
                      <a:r>
                        <a:rPr kumimoji="0" lang="en-IE" sz="2800" b="1" i="0" u="none" strike="noStrike" cap="none" normalizeH="0" baseline="0">
                          <a:ln>
                            <a:noFill/>
                          </a:ln>
                          <a:solidFill>
                            <a:schemeClr val="tx1"/>
                          </a:solidFill>
                          <a:effectLst/>
                          <a:latin typeface="Arial" charset="0"/>
                        </a:rPr>
                        <a:t>Building Control Regulations</a:t>
                      </a:r>
                    </a:p>
                  </a:txBody>
                  <a:tcPr anchor="b" horzOverflow="overflow">
                    <a:lnL cap="flat">
                      <a:noFill/>
                    </a:lnL>
                    <a:lnR cap="flat">
                      <a:noFill/>
                    </a:lnR>
                    <a:lnT cap="flat">
                      <a:noFill/>
                    </a:lnT>
                    <a:lnB cap="flat">
                      <a:noFill/>
                    </a:lnB>
                    <a:lnTlToBr>
                      <a:noFill/>
                    </a:lnTlToBr>
                    <a:lnBlToTr>
                      <a:noFill/>
                    </a:lnBlToTr>
                    <a:noFill/>
                  </a:tcPr>
                </a:tc>
              </a:tr>
            </a:tbl>
          </a:graphicData>
        </a:graphic>
      </p:graphicFrame>
      <p:pic>
        <p:nvPicPr>
          <p:cNvPr id="3077" name="Picture 4"/>
          <p:cNvPicPr>
            <a:picLocks noChangeAspect="1" noChangeArrowheads="1"/>
          </p:cNvPicPr>
          <p:nvPr/>
        </p:nvPicPr>
        <p:blipFill>
          <a:blip r:embed="rId2" cstate="print"/>
          <a:srcRect/>
          <a:stretch>
            <a:fillRect/>
          </a:stretch>
        </p:blipFill>
        <p:spPr bwMode="auto">
          <a:xfrm>
            <a:off x="0" y="0"/>
            <a:ext cx="9144000" cy="962025"/>
          </a:xfrm>
          <a:prstGeom prst="rect">
            <a:avLst/>
          </a:prstGeom>
          <a:noFill/>
          <a:ln w="9525">
            <a:noFill/>
            <a:miter lim="800000"/>
            <a:headEnd/>
            <a:tailEnd/>
          </a:ln>
        </p:spPr>
      </p:pic>
      <p:sp>
        <p:nvSpPr>
          <p:cNvPr id="3078" name="Text Box 10"/>
          <p:cNvSpPr txBox="1">
            <a:spLocks noChangeArrowheads="1"/>
          </p:cNvSpPr>
          <p:nvPr/>
        </p:nvSpPr>
        <p:spPr bwMode="auto">
          <a:xfrm>
            <a:off x="2319338" y="1576388"/>
            <a:ext cx="4629150"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3079" name="Text Box 11"/>
          <p:cNvSpPr txBox="1">
            <a:spLocks noChangeArrowheads="1"/>
          </p:cNvSpPr>
          <p:nvPr/>
        </p:nvSpPr>
        <p:spPr bwMode="auto">
          <a:xfrm>
            <a:off x="1743075" y="1433513"/>
            <a:ext cx="1965325"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3080" name="Text Box 12"/>
          <p:cNvSpPr txBox="1">
            <a:spLocks noChangeArrowheads="1"/>
          </p:cNvSpPr>
          <p:nvPr/>
        </p:nvSpPr>
        <p:spPr bwMode="auto">
          <a:xfrm>
            <a:off x="1143000" y="5257800"/>
            <a:ext cx="320675" cy="457200"/>
          </a:xfrm>
          <a:prstGeom prst="rect">
            <a:avLst/>
          </a:prstGeom>
          <a:noFill/>
          <a:ln w="9525">
            <a:noFill/>
            <a:miter lim="800000"/>
            <a:headEnd/>
            <a:tailEnd/>
          </a:ln>
        </p:spPr>
        <p:txBody>
          <a:bodyPr>
            <a:spAutoFit/>
          </a:bodyPr>
          <a:lstStyle/>
          <a:p>
            <a:endParaRPr lang="en-US" sz="2400"/>
          </a:p>
        </p:txBody>
      </p:sp>
      <p:sp>
        <p:nvSpPr>
          <p:cNvPr id="3081" name="Text Box 13"/>
          <p:cNvSpPr txBox="1">
            <a:spLocks noChangeArrowheads="1"/>
          </p:cNvSpPr>
          <p:nvPr/>
        </p:nvSpPr>
        <p:spPr bwMode="auto">
          <a:xfrm>
            <a:off x="1042988" y="4005263"/>
            <a:ext cx="7162800" cy="457200"/>
          </a:xfrm>
          <a:prstGeom prst="rect">
            <a:avLst/>
          </a:prstGeom>
          <a:noFill/>
          <a:ln w="9525">
            <a:noFill/>
            <a:miter lim="800000"/>
            <a:headEnd/>
            <a:tailEnd/>
          </a:ln>
        </p:spPr>
        <p:txBody>
          <a:bodyPr>
            <a:spAutoFit/>
          </a:bodyPr>
          <a:lstStyle/>
          <a:p>
            <a:pPr>
              <a:spcBef>
                <a:spcPct val="50000"/>
              </a:spcBef>
            </a:pPr>
            <a:endParaRPr lang="en-US" sz="2400"/>
          </a:p>
        </p:txBody>
      </p:sp>
      <p:sp>
        <p:nvSpPr>
          <p:cNvPr id="3082" name="Text Box 14"/>
          <p:cNvSpPr txBox="1">
            <a:spLocks noChangeArrowheads="1"/>
          </p:cNvSpPr>
          <p:nvPr/>
        </p:nvSpPr>
        <p:spPr bwMode="auto">
          <a:xfrm>
            <a:off x="684213" y="4508500"/>
            <a:ext cx="7775575" cy="366713"/>
          </a:xfrm>
          <a:prstGeom prst="rect">
            <a:avLst/>
          </a:prstGeom>
          <a:noFill/>
          <a:ln w="9525">
            <a:noFill/>
            <a:miter lim="800000"/>
            <a:headEnd/>
            <a:tailEnd/>
          </a:ln>
        </p:spPr>
        <p:txBody>
          <a:bodyPr>
            <a:spAutoFit/>
          </a:bodyPr>
          <a:lstStyle/>
          <a:p>
            <a:endParaRPr lang="en-US"/>
          </a:p>
        </p:txBody>
      </p:sp>
      <p:sp>
        <p:nvSpPr>
          <p:cNvPr id="3083" name="Text Box 15"/>
          <p:cNvSpPr txBox="1">
            <a:spLocks noChangeArrowheads="1"/>
          </p:cNvSpPr>
          <p:nvPr/>
        </p:nvSpPr>
        <p:spPr bwMode="auto">
          <a:xfrm>
            <a:off x="684213" y="2349500"/>
            <a:ext cx="7775575" cy="3416300"/>
          </a:xfrm>
          <a:prstGeom prst="rect">
            <a:avLst/>
          </a:prstGeom>
          <a:noFill/>
          <a:ln w="9525">
            <a:noFill/>
            <a:miter lim="800000"/>
            <a:headEnd/>
            <a:tailEnd/>
          </a:ln>
        </p:spPr>
        <p:txBody>
          <a:bodyPr>
            <a:spAutoFit/>
          </a:bodyPr>
          <a:lstStyle/>
          <a:p>
            <a:pPr marL="342900" indent="-342900"/>
            <a:r>
              <a:rPr lang="en-IE" b="1" dirty="0"/>
              <a:t>New regulations cite the developments that require additional</a:t>
            </a:r>
          </a:p>
          <a:p>
            <a:pPr marL="342900" indent="-342900"/>
            <a:r>
              <a:rPr lang="en-IE" b="1" dirty="0"/>
              <a:t>documentation to be provided along with Commencement Notice.</a:t>
            </a:r>
          </a:p>
          <a:p>
            <a:pPr marL="342900" indent="-342900"/>
            <a:endParaRPr lang="en-IE" b="1" dirty="0"/>
          </a:p>
          <a:p>
            <a:pPr marL="342900" indent="-342900"/>
            <a:endParaRPr lang="en-IE" b="1" dirty="0"/>
          </a:p>
          <a:p>
            <a:pPr marL="342900" indent="-342900"/>
            <a:r>
              <a:rPr lang="en-IE" b="1" dirty="0"/>
              <a:t>The new certification is required for:</a:t>
            </a:r>
          </a:p>
          <a:p>
            <a:pPr marL="342900" indent="-342900"/>
            <a:endParaRPr lang="en-IE" b="1" dirty="0"/>
          </a:p>
          <a:p>
            <a:pPr marL="342900" indent="-342900">
              <a:buFontTx/>
              <a:buAutoNum type="alphaLcParenBoth"/>
            </a:pPr>
            <a:r>
              <a:rPr lang="en-US" b="1" dirty="0"/>
              <a:t>the design and construction of a new dwelling.</a:t>
            </a:r>
          </a:p>
          <a:p>
            <a:pPr marL="342900" indent="-342900">
              <a:buFontTx/>
              <a:buAutoNum type="alphaLcParenBoth"/>
            </a:pPr>
            <a:endParaRPr lang="en-US" b="1" dirty="0"/>
          </a:p>
          <a:p>
            <a:pPr marL="342900" indent="-342900">
              <a:buFontTx/>
              <a:buAutoNum type="alphaLcParenBoth"/>
            </a:pPr>
            <a:r>
              <a:rPr lang="en-US" b="1" dirty="0"/>
              <a:t>an extension to a dwelling involving a total floor area greater than </a:t>
            </a:r>
            <a:r>
              <a:rPr lang="en-US" b="1" dirty="0" smtId="1"/>
              <a:t>40 square </a:t>
            </a:r>
            <a:r>
              <a:rPr lang="en-US" b="1" dirty="0" err="1"/>
              <a:t>metres</a:t>
            </a:r>
            <a:r>
              <a:rPr lang="en-US" b="1" dirty="0"/>
              <a:t>.</a:t>
            </a:r>
          </a:p>
          <a:p>
            <a:pPr marL="342900" indent="-342900">
              <a:buFontTx/>
              <a:buAutoNum type="alphaLcParenBoth"/>
            </a:pPr>
            <a:endParaRPr lang="en-US" b="1" dirty="0"/>
          </a:p>
          <a:p>
            <a:pPr marL="342900" indent="-342900">
              <a:buFontTx/>
              <a:buAutoNum type="alphaLcParenBoth"/>
            </a:pPr>
            <a:r>
              <a:rPr lang="en-US" b="1" dirty="0"/>
              <a:t>Works to which Part III applies (require a Fire Safety Certificate).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a:t/>
            </a:r>
            <a:br>
              <a:rPr lang="en-GB"/>
            </a:br>
            <a:endParaRPr lang="en-GB"/>
          </a:p>
        </p:txBody>
      </p:sp>
      <p:graphicFrame>
        <p:nvGraphicFramePr>
          <p:cNvPr id="24579" name="Group 3"/>
          <p:cNvGraphicFramePr>
            <a:graphicFrameLocks noGrp="1"/>
          </p:cNvGraphicFramePr>
          <p:nvPr>
            <p:ph sz="half" idx="2"/>
          </p:nvPr>
        </p:nvGraphicFramePr>
        <p:xfrm>
          <a:off x="539750" y="1196975"/>
          <a:ext cx="7993063" cy="518160"/>
        </p:xfrm>
        <a:graphic>
          <a:graphicData uri="http://schemas.openxmlformats.org/drawingml/2006/table">
            <a:tbl>
              <a:tblPr/>
              <a:tblGrid>
                <a:gridCol w="7993063"/>
              </a:tblGrid>
              <a:tr h="503238">
                <a:tc>
                  <a:txBody>
                    <a:bodyPr/>
                    <a:lstStyle/>
                    <a:p>
                      <a:pPr marL="342900" marR="0" lvl="0" indent="-342900" algn="ctr" defTabSz="914400" rtl="0" eaLnBrk="1" fontAlgn="base" latinLnBrk="0" hangingPunct="1">
                        <a:lnSpc>
                          <a:spcPct val="100000"/>
                        </a:lnSpc>
                        <a:spcBef>
                          <a:spcPct val="20000"/>
                        </a:spcBef>
                        <a:spcAft>
                          <a:spcPct val="0"/>
                        </a:spcAft>
                        <a:buClrTx/>
                        <a:buSzTx/>
                        <a:buFontTx/>
                        <a:buNone/>
                        <a:tabLst/>
                      </a:pPr>
                      <a:r>
                        <a:rPr kumimoji="0" lang="en-IE" sz="2800" b="1" i="0" u="none" strike="noStrike" cap="none" normalizeH="0" baseline="0">
                          <a:ln>
                            <a:noFill/>
                          </a:ln>
                          <a:solidFill>
                            <a:schemeClr val="tx1"/>
                          </a:solidFill>
                          <a:effectLst/>
                          <a:latin typeface="Arial" charset="0"/>
                        </a:rPr>
                        <a:t>Building Control Regulations</a:t>
                      </a:r>
                    </a:p>
                  </a:txBody>
                  <a:tcPr anchor="b" horzOverflow="overflow">
                    <a:lnL cap="flat">
                      <a:noFill/>
                    </a:lnL>
                    <a:lnR cap="flat">
                      <a:noFill/>
                    </a:lnR>
                    <a:lnT cap="flat">
                      <a:noFill/>
                    </a:lnT>
                    <a:lnB cap="flat">
                      <a:noFill/>
                    </a:lnB>
                    <a:lnTlToBr>
                      <a:noFill/>
                    </a:lnTlToBr>
                    <a:lnBlToTr>
                      <a:noFill/>
                    </a:lnBlToTr>
                    <a:noFill/>
                  </a:tcPr>
                </a:tc>
              </a:tr>
            </a:tbl>
          </a:graphicData>
        </a:graphic>
      </p:graphicFrame>
      <p:pic>
        <p:nvPicPr>
          <p:cNvPr id="4101" name="Picture 4"/>
          <p:cNvPicPr>
            <a:picLocks noChangeAspect="1" noChangeArrowheads="1"/>
          </p:cNvPicPr>
          <p:nvPr/>
        </p:nvPicPr>
        <p:blipFill>
          <a:blip r:embed="rId2" cstate="print"/>
          <a:srcRect/>
          <a:stretch>
            <a:fillRect/>
          </a:stretch>
        </p:blipFill>
        <p:spPr bwMode="auto">
          <a:xfrm>
            <a:off x="0" y="0"/>
            <a:ext cx="9144000" cy="962025"/>
          </a:xfrm>
          <a:prstGeom prst="rect">
            <a:avLst/>
          </a:prstGeom>
          <a:noFill/>
          <a:ln w="9525">
            <a:noFill/>
            <a:miter lim="800000"/>
            <a:headEnd/>
            <a:tailEnd/>
          </a:ln>
        </p:spPr>
      </p:pic>
      <p:sp>
        <p:nvSpPr>
          <p:cNvPr id="4102" name="Text Box 10"/>
          <p:cNvSpPr txBox="1">
            <a:spLocks noChangeArrowheads="1"/>
          </p:cNvSpPr>
          <p:nvPr/>
        </p:nvSpPr>
        <p:spPr bwMode="auto">
          <a:xfrm>
            <a:off x="2319338" y="1576388"/>
            <a:ext cx="4629150"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4103" name="Text Box 11"/>
          <p:cNvSpPr txBox="1">
            <a:spLocks noChangeArrowheads="1"/>
          </p:cNvSpPr>
          <p:nvPr/>
        </p:nvSpPr>
        <p:spPr bwMode="auto">
          <a:xfrm>
            <a:off x="1743075" y="1433513"/>
            <a:ext cx="1965325"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4104" name="Text Box 12"/>
          <p:cNvSpPr txBox="1">
            <a:spLocks noChangeArrowheads="1"/>
          </p:cNvSpPr>
          <p:nvPr/>
        </p:nvSpPr>
        <p:spPr bwMode="auto">
          <a:xfrm>
            <a:off x="1143000" y="5257800"/>
            <a:ext cx="320675" cy="457200"/>
          </a:xfrm>
          <a:prstGeom prst="rect">
            <a:avLst/>
          </a:prstGeom>
          <a:noFill/>
          <a:ln w="9525">
            <a:noFill/>
            <a:miter lim="800000"/>
            <a:headEnd/>
            <a:tailEnd/>
          </a:ln>
        </p:spPr>
        <p:txBody>
          <a:bodyPr>
            <a:spAutoFit/>
          </a:bodyPr>
          <a:lstStyle/>
          <a:p>
            <a:endParaRPr lang="en-US" sz="2400"/>
          </a:p>
        </p:txBody>
      </p:sp>
      <p:sp>
        <p:nvSpPr>
          <p:cNvPr id="4105" name="Text Box 13"/>
          <p:cNvSpPr txBox="1">
            <a:spLocks noChangeArrowheads="1"/>
          </p:cNvSpPr>
          <p:nvPr/>
        </p:nvSpPr>
        <p:spPr bwMode="auto">
          <a:xfrm>
            <a:off x="1042988" y="4005263"/>
            <a:ext cx="7162800" cy="457200"/>
          </a:xfrm>
          <a:prstGeom prst="rect">
            <a:avLst/>
          </a:prstGeom>
          <a:noFill/>
          <a:ln w="9525">
            <a:noFill/>
            <a:miter lim="800000"/>
            <a:headEnd/>
            <a:tailEnd/>
          </a:ln>
        </p:spPr>
        <p:txBody>
          <a:bodyPr>
            <a:spAutoFit/>
          </a:bodyPr>
          <a:lstStyle/>
          <a:p>
            <a:pPr>
              <a:spcBef>
                <a:spcPct val="50000"/>
              </a:spcBef>
            </a:pPr>
            <a:endParaRPr lang="en-US" sz="2400"/>
          </a:p>
        </p:txBody>
      </p:sp>
      <p:sp>
        <p:nvSpPr>
          <p:cNvPr id="4106" name="Text Box 14"/>
          <p:cNvSpPr txBox="1">
            <a:spLocks noChangeArrowheads="1"/>
          </p:cNvSpPr>
          <p:nvPr/>
        </p:nvSpPr>
        <p:spPr bwMode="auto">
          <a:xfrm>
            <a:off x="684213" y="4508500"/>
            <a:ext cx="7775575" cy="366713"/>
          </a:xfrm>
          <a:prstGeom prst="rect">
            <a:avLst/>
          </a:prstGeom>
          <a:noFill/>
          <a:ln w="9525">
            <a:noFill/>
            <a:miter lim="800000"/>
            <a:headEnd/>
            <a:tailEnd/>
          </a:ln>
        </p:spPr>
        <p:txBody>
          <a:bodyPr>
            <a:spAutoFit/>
          </a:bodyPr>
          <a:lstStyle/>
          <a:p>
            <a:endParaRPr lang="en-US"/>
          </a:p>
        </p:txBody>
      </p:sp>
      <p:sp>
        <p:nvSpPr>
          <p:cNvPr id="4107" name="Text Box 15"/>
          <p:cNvSpPr txBox="1">
            <a:spLocks noChangeArrowheads="1"/>
          </p:cNvSpPr>
          <p:nvPr/>
        </p:nvSpPr>
        <p:spPr bwMode="auto">
          <a:xfrm>
            <a:off x="684213" y="2349500"/>
            <a:ext cx="7775575" cy="3139321"/>
          </a:xfrm>
          <a:prstGeom prst="rect">
            <a:avLst/>
          </a:prstGeom>
          <a:noFill/>
          <a:ln w="9525">
            <a:noFill/>
            <a:miter lim="800000"/>
            <a:headEnd/>
            <a:tailEnd/>
          </a:ln>
        </p:spPr>
        <p:txBody>
          <a:bodyPr>
            <a:spAutoFit/>
          </a:bodyPr>
          <a:lstStyle/>
          <a:p>
            <a:pPr marL="342900" indent="-342900"/>
            <a:r>
              <a:rPr lang="en-IE" b="1" dirty="0"/>
              <a:t>A review of the application of the building control regulations in</a:t>
            </a:r>
          </a:p>
          <a:p>
            <a:pPr marL="342900" indent="-342900"/>
            <a:r>
              <a:rPr lang="en-IE" b="1" dirty="0"/>
              <a:t>relation to one off houses and domestic extensions is currently</a:t>
            </a:r>
          </a:p>
          <a:p>
            <a:pPr marL="342900" indent="-342900"/>
            <a:r>
              <a:rPr lang="en-IE" b="1"/>
              <a:t>ongoing</a:t>
            </a:r>
            <a:r>
              <a:rPr lang="en-IE" b="1" dirty="0"/>
              <a:t>.</a:t>
            </a:r>
          </a:p>
          <a:p>
            <a:pPr marL="342900" indent="-342900"/>
            <a:endParaRPr lang="en-IE" b="1" dirty="0"/>
          </a:p>
          <a:p>
            <a:pPr marL="342900" indent="-342900"/>
            <a:r>
              <a:rPr lang="en-IE" b="1" dirty="0"/>
              <a:t>Advisory rather than Mandatory</a:t>
            </a:r>
          </a:p>
          <a:p>
            <a:pPr marL="342900" indent="-342900"/>
            <a:endParaRPr lang="en-IE" b="1" dirty="0"/>
          </a:p>
          <a:p>
            <a:pPr marL="342900" indent="-342900"/>
            <a:r>
              <a:rPr lang="en-IE" b="1" dirty="0"/>
              <a:t>Broaden the pool of professionals who may sign certificates</a:t>
            </a:r>
          </a:p>
          <a:p>
            <a:pPr marL="342900" indent="-342900"/>
            <a:endParaRPr lang="en-IE" b="1" dirty="0"/>
          </a:p>
          <a:p>
            <a:pPr marL="342900" indent="-342900"/>
            <a:r>
              <a:rPr lang="en-IE" b="1" dirty="0"/>
              <a:t>Type of extensions that may be exempt </a:t>
            </a:r>
          </a:p>
          <a:p>
            <a:pPr marL="342900" indent="-342900"/>
            <a:endParaRPr lang="en-IE" b="1" dirty="0"/>
          </a:p>
          <a:p>
            <a:pPr marL="342900" indent="-342900"/>
            <a:endParaRPr lang="en-IE"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GB"/>
              <a:t/>
            </a:r>
            <a:br>
              <a:rPr lang="en-GB"/>
            </a:br>
            <a:endParaRPr lang="en-GB"/>
          </a:p>
        </p:txBody>
      </p:sp>
      <p:graphicFrame>
        <p:nvGraphicFramePr>
          <p:cNvPr id="25603" name="Group 3"/>
          <p:cNvGraphicFramePr>
            <a:graphicFrameLocks noGrp="1"/>
          </p:cNvGraphicFramePr>
          <p:nvPr>
            <p:ph sz="half" idx="2"/>
          </p:nvPr>
        </p:nvGraphicFramePr>
        <p:xfrm>
          <a:off x="539750" y="1196975"/>
          <a:ext cx="7993063" cy="518160"/>
        </p:xfrm>
        <a:graphic>
          <a:graphicData uri="http://schemas.openxmlformats.org/drawingml/2006/table">
            <a:tbl>
              <a:tblPr/>
              <a:tblGrid>
                <a:gridCol w="7993063"/>
              </a:tblGrid>
              <a:tr h="503238">
                <a:tc>
                  <a:txBody>
                    <a:bodyPr/>
                    <a:lstStyle/>
                    <a:p>
                      <a:pPr marL="342900" marR="0" lvl="0" indent="-342900" algn="ctr" defTabSz="914400" rtl="0" eaLnBrk="1" fontAlgn="base" latinLnBrk="0" hangingPunct="1">
                        <a:lnSpc>
                          <a:spcPct val="100000"/>
                        </a:lnSpc>
                        <a:spcBef>
                          <a:spcPct val="20000"/>
                        </a:spcBef>
                        <a:spcAft>
                          <a:spcPct val="0"/>
                        </a:spcAft>
                        <a:buClrTx/>
                        <a:buSzTx/>
                        <a:buFontTx/>
                        <a:buNone/>
                        <a:tabLst/>
                      </a:pPr>
                      <a:r>
                        <a:rPr kumimoji="0" lang="en-IE" sz="2800" b="1" i="0" u="none" strike="noStrike" cap="none" normalizeH="0" baseline="0">
                          <a:ln>
                            <a:noFill/>
                          </a:ln>
                          <a:solidFill>
                            <a:schemeClr val="tx1"/>
                          </a:solidFill>
                          <a:effectLst/>
                          <a:latin typeface="Arial" charset="0"/>
                        </a:rPr>
                        <a:t>Building Control Regulations</a:t>
                      </a:r>
                    </a:p>
                  </a:txBody>
                  <a:tcPr anchor="b" horzOverflow="overflow">
                    <a:lnL cap="flat">
                      <a:noFill/>
                    </a:lnL>
                    <a:lnR cap="flat">
                      <a:noFill/>
                    </a:lnR>
                    <a:lnT cap="flat">
                      <a:noFill/>
                    </a:lnT>
                    <a:lnB cap="flat">
                      <a:noFill/>
                    </a:lnB>
                    <a:lnTlToBr>
                      <a:noFill/>
                    </a:lnTlToBr>
                    <a:lnBlToTr>
                      <a:noFill/>
                    </a:lnBlToTr>
                    <a:noFill/>
                  </a:tcPr>
                </a:tc>
              </a:tr>
            </a:tbl>
          </a:graphicData>
        </a:graphic>
      </p:graphicFrame>
      <p:pic>
        <p:nvPicPr>
          <p:cNvPr id="5125" name="Picture 4"/>
          <p:cNvPicPr>
            <a:picLocks noChangeAspect="1" noChangeArrowheads="1"/>
          </p:cNvPicPr>
          <p:nvPr/>
        </p:nvPicPr>
        <p:blipFill>
          <a:blip r:embed="rId2" cstate="print"/>
          <a:srcRect/>
          <a:stretch>
            <a:fillRect/>
          </a:stretch>
        </p:blipFill>
        <p:spPr bwMode="auto">
          <a:xfrm>
            <a:off x="0" y="0"/>
            <a:ext cx="9144000" cy="962025"/>
          </a:xfrm>
          <a:prstGeom prst="rect">
            <a:avLst/>
          </a:prstGeom>
          <a:noFill/>
          <a:ln w="9525">
            <a:noFill/>
            <a:miter lim="800000"/>
            <a:headEnd/>
            <a:tailEnd/>
          </a:ln>
        </p:spPr>
      </p:pic>
      <p:sp>
        <p:nvSpPr>
          <p:cNvPr id="5126" name="Text Box 10"/>
          <p:cNvSpPr txBox="1">
            <a:spLocks noChangeArrowheads="1"/>
          </p:cNvSpPr>
          <p:nvPr/>
        </p:nvSpPr>
        <p:spPr bwMode="auto">
          <a:xfrm>
            <a:off x="2319338" y="1576388"/>
            <a:ext cx="4629150"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5127" name="Text Box 11"/>
          <p:cNvSpPr txBox="1">
            <a:spLocks noChangeArrowheads="1"/>
          </p:cNvSpPr>
          <p:nvPr/>
        </p:nvSpPr>
        <p:spPr bwMode="auto">
          <a:xfrm>
            <a:off x="1743075" y="1433513"/>
            <a:ext cx="1965325"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5128" name="Text Box 12"/>
          <p:cNvSpPr txBox="1">
            <a:spLocks noChangeArrowheads="1"/>
          </p:cNvSpPr>
          <p:nvPr/>
        </p:nvSpPr>
        <p:spPr bwMode="auto">
          <a:xfrm>
            <a:off x="1143000" y="5257800"/>
            <a:ext cx="320675" cy="457200"/>
          </a:xfrm>
          <a:prstGeom prst="rect">
            <a:avLst/>
          </a:prstGeom>
          <a:noFill/>
          <a:ln w="9525">
            <a:noFill/>
            <a:miter lim="800000"/>
            <a:headEnd/>
            <a:tailEnd/>
          </a:ln>
        </p:spPr>
        <p:txBody>
          <a:bodyPr>
            <a:spAutoFit/>
          </a:bodyPr>
          <a:lstStyle/>
          <a:p>
            <a:endParaRPr lang="en-US" sz="2400"/>
          </a:p>
        </p:txBody>
      </p:sp>
      <p:sp>
        <p:nvSpPr>
          <p:cNvPr id="5129" name="Text Box 13"/>
          <p:cNvSpPr txBox="1">
            <a:spLocks noChangeArrowheads="1"/>
          </p:cNvSpPr>
          <p:nvPr/>
        </p:nvSpPr>
        <p:spPr bwMode="auto">
          <a:xfrm>
            <a:off x="1042988" y="4005263"/>
            <a:ext cx="7162800" cy="457200"/>
          </a:xfrm>
          <a:prstGeom prst="rect">
            <a:avLst/>
          </a:prstGeom>
          <a:noFill/>
          <a:ln w="9525">
            <a:noFill/>
            <a:miter lim="800000"/>
            <a:headEnd/>
            <a:tailEnd/>
          </a:ln>
        </p:spPr>
        <p:txBody>
          <a:bodyPr>
            <a:spAutoFit/>
          </a:bodyPr>
          <a:lstStyle/>
          <a:p>
            <a:pPr>
              <a:spcBef>
                <a:spcPct val="50000"/>
              </a:spcBef>
            </a:pPr>
            <a:endParaRPr lang="en-US" sz="2400"/>
          </a:p>
        </p:txBody>
      </p:sp>
      <p:sp>
        <p:nvSpPr>
          <p:cNvPr id="5130" name="Text Box 14"/>
          <p:cNvSpPr txBox="1">
            <a:spLocks noChangeArrowheads="1"/>
          </p:cNvSpPr>
          <p:nvPr/>
        </p:nvSpPr>
        <p:spPr bwMode="auto">
          <a:xfrm>
            <a:off x="684213" y="4508500"/>
            <a:ext cx="7775575" cy="366713"/>
          </a:xfrm>
          <a:prstGeom prst="rect">
            <a:avLst/>
          </a:prstGeom>
          <a:noFill/>
          <a:ln w="9525">
            <a:noFill/>
            <a:miter lim="800000"/>
            <a:headEnd/>
            <a:tailEnd/>
          </a:ln>
        </p:spPr>
        <p:txBody>
          <a:bodyPr>
            <a:spAutoFit/>
          </a:bodyPr>
          <a:lstStyle/>
          <a:p>
            <a:endParaRPr lang="en-US"/>
          </a:p>
        </p:txBody>
      </p:sp>
      <p:sp>
        <p:nvSpPr>
          <p:cNvPr id="5131" name="Text Box 15"/>
          <p:cNvSpPr txBox="1">
            <a:spLocks noChangeArrowheads="1"/>
          </p:cNvSpPr>
          <p:nvPr/>
        </p:nvSpPr>
        <p:spPr bwMode="auto">
          <a:xfrm>
            <a:off x="684213" y="1844675"/>
            <a:ext cx="7775575" cy="5002213"/>
          </a:xfrm>
          <a:prstGeom prst="rect">
            <a:avLst/>
          </a:prstGeom>
          <a:noFill/>
          <a:ln w="9525">
            <a:noFill/>
            <a:miter lim="800000"/>
            <a:headEnd/>
            <a:tailEnd/>
          </a:ln>
        </p:spPr>
        <p:txBody>
          <a:bodyPr>
            <a:spAutoFit/>
          </a:bodyPr>
          <a:lstStyle/>
          <a:p>
            <a:pPr marL="342900" indent="-342900" algn="ctr"/>
            <a:r>
              <a:rPr lang="en-IE" sz="2400" b="1"/>
              <a:t>Commencement Notice to be accompanied by</a:t>
            </a:r>
          </a:p>
          <a:p>
            <a:pPr marL="342900" indent="-342900">
              <a:buFontTx/>
              <a:buAutoNum type="arabicPeriod"/>
            </a:pPr>
            <a:r>
              <a:rPr lang="en-US" sz="2000" b="1"/>
              <a:t>such plans, calculations, specifications and particulars as are necessary to outline how the proposed works or building will comply with the requirements of the Second Schedule to the Building Regulations relevant to the works or building concerned and including –</a:t>
            </a:r>
          </a:p>
          <a:p>
            <a:pPr marL="342900" indent="-342900">
              <a:buFontTx/>
              <a:buChar char="•"/>
            </a:pPr>
            <a:r>
              <a:rPr lang="en-US" b="1"/>
              <a:t>general arrangement drawings including plans, sections</a:t>
            </a:r>
          </a:p>
          <a:p>
            <a:pPr marL="342900" indent="-342900"/>
            <a:r>
              <a:rPr lang="en-US" b="1"/>
              <a:t>and elevations.</a:t>
            </a:r>
          </a:p>
          <a:p>
            <a:pPr marL="342900" indent="-342900">
              <a:buFontTx/>
              <a:buChar char="•"/>
            </a:pPr>
            <a:r>
              <a:rPr lang="en-US" b="1"/>
              <a:t>a schedule of such plans, calculations, specifications and</a:t>
            </a:r>
          </a:p>
          <a:p>
            <a:pPr marL="342900" indent="-342900"/>
            <a:r>
              <a:rPr lang="en-US" b="1"/>
              <a:t>particulars as are currently designed or as are to be prepared</a:t>
            </a:r>
          </a:p>
          <a:p>
            <a:pPr marL="342900" indent="-342900"/>
            <a:r>
              <a:rPr lang="en-US" b="1"/>
              <a:t>at a later date.</a:t>
            </a:r>
          </a:p>
          <a:p>
            <a:pPr marL="342900" indent="-342900">
              <a:buFontTx/>
              <a:buChar char="•"/>
            </a:pPr>
            <a:r>
              <a:rPr lang="en-US" b="1"/>
              <a:t>the completion of an online assessment, via the Building</a:t>
            </a:r>
          </a:p>
          <a:p>
            <a:pPr marL="342900" indent="-342900"/>
            <a:r>
              <a:rPr lang="en-US" b="1"/>
              <a:t>Control Management System, of the proposed approach</a:t>
            </a:r>
          </a:p>
          <a:p>
            <a:pPr marL="342900" indent="-342900"/>
            <a:r>
              <a:rPr lang="en-US" b="1"/>
              <a:t>to compliance with the requirements of the Second</a:t>
            </a:r>
          </a:p>
          <a:p>
            <a:pPr marL="342900" indent="-342900"/>
            <a:r>
              <a:rPr lang="en-US" b="1"/>
              <a:t>Schedule to the Building Regulations.</a:t>
            </a:r>
          </a:p>
          <a:p>
            <a:pPr marL="342900" indent="-342900">
              <a:buFontTx/>
              <a:buChar char="•"/>
            </a:pPr>
            <a:r>
              <a:rPr lang="en-US" b="1"/>
              <a:t>the preliminary Inspection Plan prepared by the Assigned</a:t>
            </a:r>
          </a:p>
          <a:p>
            <a:pPr marL="342900" indent="-342900"/>
            <a:r>
              <a:rPr lang="en-US" b="1"/>
              <a:t>Certifier.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a:t/>
            </a:r>
            <a:br>
              <a:rPr lang="en-GB"/>
            </a:br>
            <a:endParaRPr lang="en-GB"/>
          </a:p>
        </p:txBody>
      </p:sp>
      <p:graphicFrame>
        <p:nvGraphicFramePr>
          <p:cNvPr id="26627" name="Group 3"/>
          <p:cNvGraphicFramePr>
            <a:graphicFrameLocks noGrp="1"/>
          </p:cNvGraphicFramePr>
          <p:nvPr>
            <p:ph sz="half" idx="2"/>
          </p:nvPr>
        </p:nvGraphicFramePr>
        <p:xfrm>
          <a:off x="539750" y="1196975"/>
          <a:ext cx="7993063" cy="518160"/>
        </p:xfrm>
        <a:graphic>
          <a:graphicData uri="http://schemas.openxmlformats.org/drawingml/2006/table">
            <a:tbl>
              <a:tblPr/>
              <a:tblGrid>
                <a:gridCol w="7993063"/>
              </a:tblGrid>
              <a:tr h="503238">
                <a:tc>
                  <a:txBody>
                    <a:bodyPr/>
                    <a:lstStyle/>
                    <a:p>
                      <a:pPr marL="342900" marR="0" lvl="0" indent="-342900" algn="ctr" defTabSz="914400" rtl="0" eaLnBrk="1" fontAlgn="base" latinLnBrk="0" hangingPunct="1">
                        <a:lnSpc>
                          <a:spcPct val="100000"/>
                        </a:lnSpc>
                        <a:spcBef>
                          <a:spcPct val="20000"/>
                        </a:spcBef>
                        <a:spcAft>
                          <a:spcPct val="0"/>
                        </a:spcAft>
                        <a:buClrTx/>
                        <a:buSzTx/>
                        <a:buFontTx/>
                        <a:buNone/>
                        <a:tabLst/>
                      </a:pPr>
                      <a:r>
                        <a:rPr kumimoji="0" lang="en-IE" sz="2800" b="1" i="0" u="none" strike="noStrike" cap="none" normalizeH="0" baseline="0">
                          <a:ln>
                            <a:noFill/>
                          </a:ln>
                          <a:solidFill>
                            <a:schemeClr val="tx1"/>
                          </a:solidFill>
                          <a:effectLst/>
                          <a:latin typeface="Arial" charset="0"/>
                        </a:rPr>
                        <a:t>Building Control Regulations</a:t>
                      </a:r>
                    </a:p>
                  </a:txBody>
                  <a:tcPr anchor="b" horzOverflow="overflow">
                    <a:lnL cap="flat">
                      <a:noFill/>
                    </a:lnL>
                    <a:lnR cap="flat">
                      <a:noFill/>
                    </a:lnR>
                    <a:lnT cap="flat">
                      <a:noFill/>
                    </a:lnT>
                    <a:lnB cap="flat">
                      <a:noFill/>
                    </a:lnB>
                    <a:lnTlToBr>
                      <a:noFill/>
                    </a:lnTlToBr>
                    <a:lnBlToTr>
                      <a:noFill/>
                    </a:lnBlToTr>
                    <a:noFill/>
                  </a:tcPr>
                </a:tc>
              </a:tr>
            </a:tbl>
          </a:graphicData>
        </a:graphic>
      </p:graphicFrame>
      <p:pic>
        <p:nvPicPr>
          <p:cNvPr id="6149" name="Picture 4"/>
          <p:cNvPicPr>
            <a:picLocks noChangeAspect="1" noChangeArrowheads="1"/>
          </p:cNvPicPr>
          <p:nvPr/>
        </p:nvPicPr>
        <p:blipFill>
          <a:blip r:embed="rId2" cstate="print"/>
          <a:srcRect/>
          <a:stretch>
            <a:fillRect/>
          </a:stretch>
        </p:blipFill>
        <p:spPr bwMode="auto">
          <a:xfrm>
            <a:off x="0" y="0"/>
            <a:ext cx="9144000" cy="962025"/>
          </a:xfrm>
          <a:prstGeom prst="rect">
            <a:avLst/>
          </a:prstGeom>
          <a:noFill/>
          <a:ln w="9525">
            <a:noFill/>
            <a:miter lim="800000"/>
            <a:headEnd/>
            <a:tailEnd/>
          </a:ln>
        </p:spPr>
      </p:pic>
      <p:sp>
        <p:nvSpPr>
          <p:cNvPr id="6150" name="Text Box 10"/>
          <p:cNvSpPr txBox="1">
            <a:spLocks noChangeArrowheads="1"/>
          </p:cNvSpPr>
          <p:nvPr/>
        </p:nvSpPr>
        <p:spPr bwMode="auto">
          <a:xfrm>
            <a:off x="2319338" y="1576388"/>
            <a:ext cx="4629150"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6151" name="Text Box 11"/>
          <p:cNvSpPr txBox="1">
            <a:spLocks noChangeArrowheads="1"/>
          </p:cNvSpPr>
          <p:nvPr/>
        </p:nvSpPr>
        <p:spPr bwMode="auto">
          <a:xfrm>
            <a:off x="1743075" y="1433513"/>
            <a:ext cx="1965325"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6152" name="Text Box 12"/>
          <p:cNvSpPr txBox="1">
            <a:spLocks noChangeArrowheads="1"/>
          </p:cNvSpPr>
          <p:nvPr/>
        </p:nvSpPr>
        <p:spPr bwMode="auto">
          <a:xfrm>
            <a:off x="1143000" y="5257800"/>
            <a:ext cx="320675" cy="457200"/>
          </a:xfrm>
          <a:prstGeom prst="rect">
            <a:avLst/>
          </a:prstGeom>
          <a:noFill/>
          <a:ln w="9525">
            <a:noFill/>
            <a:miter lim="800000"/>
            <a:headEnd/>
            <a:tailEnd/>
          </a:ln>
        </p:spPr>
        <p:txBody>
          <a:bodyPr>
            <a:spAutoFit/>
          </a:bodyPr>
          <a:lstStyle/>
          <a:p>
            <a:endParaRPr lang="en-US" sz="2400"/>
          </a:p>
        </p:txBody>
      </p:sp>
      <p:sp>
        <p:nvSpPr>
          <p:cNvPr id="6153" name="Text Box 13"/>
          <p:cNvSpPr txBox="1">
            <a:spLocks noChangeArrowheads="1"/>
          </p:cNvSpPr>
          <p:nvPr/>
        </p:nvSpPr>
        <p:spPr bwMode="auto">
          <a:xfrm>
            <a:off x="1042988" y="4005263"/>
            <a:ext cx="7162800" cy="457200"/>
          </a:xfrm>
          <a:prstGeom prst="rect">
            <a:avLst/>
          </a:prstGeom>
          <a:noFill/>
          <a:ln w="9525">
            <a:noFill/>
            <a:miter lim="800000"/>
            <a:headEnd/>
            <a:tailEnd/>
          </a:ln>
        </p:spPr>
        <p:txBody>
          <a:bodyPr>
            <a:spAutoFit/>
          </a:bodyPr>
          <a:lstStyle/>
          <a:p>
            <a:pPr>
              <a:spcBef>
                <a:spcPct val="50000"/>
              </a:spcBef>
            </a:pPr>
            <a:endParaRPr lang="en-US" sz="2400"/>
          </a:p>
        </p:txBody>
      </p:sp>
      <p:sp>
        <p:nvSpPr>
          <p:cNvPr id="6154" name="Text Box 14"/>
          <p:cNvSpPr txBox="1">
            <a:spLocks noChangeArrowheads="1"/>
          </p:cNvSpPr>
          <p:nvPr/>
        </p:nvSpPr>
        <p:spPr bwMode="auto">
          <a:xfrm>
            <a:off x="684213" y="4508500"/>
            <a:ext cx="7775575" cy="366713"/>
          </a:xfrm>
          <a:prstGeom prst="rect">
            <a:avLst/>
          </a:prstGeom>
          <a:noFill/>
          <a:ln w="9525">
            <a:noFill/>
            <a:miter lim="800000"/>
            <a:headEnd/>
            <a:tailEnd/>
          </a:ln>
        </p:spPr>
        <p:txBody>
          <a:bodyPr>
            <a:spAutoFit/>
          </a:bodyPr>
          <a:lstStyle/>
          <a:p>
            <a:endParaRPr lang="en-US"/>
          </a:p>
        </p:txBody>
      </p:sp>
      <p:sp>
        <p:nvSpPr>
          <p:cNvPr id="6155" name="Text Box 15"/>
          <p:cNvSpPr txBox="1">
            <a:spLocks noChangeArrowheads="1"/>
          </p:cNvSpPr>
          <p:nvPr/>
        </p:nvSpPr>
        <p:spPr bwMode="auto">
          <a:xfrm>
            <a:off x="684213" y="1844675"/>
            <a:ext cx="7775575" cy="366713"/>
          </a:xfrm>
          <a:prstGeom prst="rect">
            <a:avLst/>
          </a:prstGeom>
          <a:noFill/>
          <a:ln w="9525">
            <a:noFill/>
            <a:miter lim="800000"/>
            <a:headEnd/>
            <a:tailEnd/>
          </a:ln>
        </p:spPr>
        <p:txBody>
          <a:bodyPr>
            <a:spAutoFit/>
          </a:bodyPr>
          <a:lstStyle/>
          <a:p>
            <a:pPr marL="342900" indent="-342900"/>
            <a:endParaRPr lang="en-US" b="1"/>
          </a:p>
        </p:txBody>
      </p:sp>
      <p:sp>
        <p:nvSpPr>
          <p:cNvPr id="6156" name="Text Box 16"/>
          <p:cNvSpPr txBox="1">
            <a:spLocks noChangeArrowheads="1"/>
          </p:cNvSpPr>
          <p:nvPr/>
        </p:nvSpPr>
        <p:spPr bwMode="auto">
          <a:xfrm>
            <a:off x="684213" y="1844675"/>
            <a:ext cx="7632700" cy="4648200"/>
          </a:xfrm>
          <a:prstGeom prst="rect">
            <a:avLst/>
          </a:prstGeom>
          <a:noFill/>
          <a:ln w="9525">
            <a:noFill/>
            <a:miter lim="800000"/>
            <a:headEnd/>
            <a:tailEnd/>
          </a:ln>
        </p:spPr>
        <p:txBody>
          <a:bodyPr>
            <a:spAutoFit/>
          </a:bodyPr>
          <a:lstStyle/>
          <a:p>
            <a:pPr marL="342900" indent="-342900" algn="ctr">
              <a:spcBef>
                <a:spcPct val="50000"/>
              </a:spcBef>
            </a:pPr>
            <a:r>
              <a:rPr lang="en-IE" sz="2400" b="1"/>
              <a:t>Commencement Notice to be accompanied by</a:t>
            </a:r>
          </a:p>
          <a:p>
            <a:pPr marL="342900" indent="-342900">
              <a:buFontTx/>
              <a:buAutoNum type="arabicPeriod" startAt="2"/>
            </a:pPr>
            <a:r>
              <a:rPr lang="en-US" sz="2000" b="1"/>
              <a:t> The following certificates and notices in the appropriate forms set out in the Second Schedule—</a:t>
            </a:r>
          </a:p>
          <a:p>
            <a:pPr marL="342900" indent="-342900"/>
            <a:endParaRPr lang="en-US" sz="2000" b="1"/>
          </a:p>
          <a:p>
            <a:pPr marL="342900" indent="-342900">
              <a:buFontTx/>
              <a:buChar char="•"/>
            </a:pPr>
            <a:r>
              <a:rPr lang="en-US" b="1"/>
              <a:t>Certificate of Compliance (Design).</a:t>
            </a:r>
          </a:p>
          <a:p>
            <a:pPr marL="342900" indent="-342900">
              <a:buFontTx/>
              <a:buChar char="•"/>
            </a:pPr>
            <a:r>
              <a:rPr lang="en-US" b="1"/>
              <a:t>Notice of Assignment of Person to Inspect and Certify</a:t>
            </a:r>
          </a:p>
          <a:p>
            <a:pPr marL="342900" indent="-342900"/>
            <a:r>
              <a:rPr lang="en-US" b="1"/>
              <a:t>      Works (Assigned Certifier).</a:t>
            </a:r>
          </a:p>
          <a:p>
            <a:pPr marL="342900" indent="-342900">
              <a:buFontTx/>
              <a:buChar char="•"/>
            </a:pPr>
            <a:r>
              <a:rPr lang="en-US" b="1"/>
              <a:t>Certificate of Compliance (Undertaking by Assigned</a:t>
            </a:r>
          </a:p>
          <a:p>
            <a:pPr marL="342900" indent="-342900"/>
            <a:r>
              <a:rPr lang="en-US" b="1"/>
              <a:t>      Certifier).</a:t>
            </a:r>
          </a:p>
          <a:p>
            <a:pPr marL="342900" indent="-342900">
              <a:buFontTx/>
              <a:buChar char="•"/>
            </a:pPr>
            <a:r>
              <a:rPr lang="en-US" b="1"/>
              <a:t> Notice of Assignment of Builder.</a:t>
            </a:r>
          </a:p>
          <a:p>
            <a:pPr marL="342900" indent="-342900">
              <a:buFontTx/>
              <a:buChar char="•"/>
            </a:pPr>
            <a:r>
              <a:rPr lang="en-US" b="1"/>
              <a:t> Certificate of Compliance (Undertaking by Builder).</a:t>
            </a:r>
          </a:p>
          <a:p>
            <a:pPr marL="342900" indent="-342900">
              <a:buFontTx/>
              <a:buChar char="•"/>
            </a:pPr>
            <a:endParaRPr lang="en-IE" b="1"/>
          </a:p>
          <a:p>
            <a:pPr marL="342900" indent="-342900">
              <a:buFontTx/>
              <a:buChar char="•"/>
            </a:pPr>
            <a:endParaRPr lang="en-IE" b="1"/>
          </a:p>
          <a:p>
            <a:pPr marL="342900" indent="-342900">
              <a:buFontTx/>
              <a:buAutoNum type="arabicPeriod" startAt="3"/>
            </a:pPr>
            <a:r>
              <a:rPr lang="en-US" sz="2000" b="1"/>
              <a:t>The appropriate fee.</a:t>
            </a:r>
            <a:endParaRPr lang="en-IE" sz="2000" b="1"/>
          </a:p>
          <a:p>
            <a:pPr marL="342900" indent="-342900">
              <a:spcBef>
                <a:spcPct val="50000"/>
              </a:spcBef>
            </a:pPr>
            <a:endParaRPr lang="en-US" sz="2000" b="1"/>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t/>
            </a:r>
            <a:br>
              <a:rPr lang="en-GB"/>
            </a:br>
            <a:endParaRPr lang="en-GB"/>
          </a:p>
        </p:txBody>
      </p:sp>
      <p:graphicFrame>
        <p:nvGraphicFramePr>
          <p:cNvPr id="27651" name="Group 3"/>
          <p:cNvGraphicFramePr>
            <a:graphicFrameLocks noGrp="1"/>
          </p:cNvGraphicFramePr>
          <p:nvPr>
            <p:ph sz="half" idx="2"/>
          </p:nvPr>
        </p:nvGraphicFramePr>
        <p:xfrm>
          <a:off x="539750" y="1196975"/>
          <a:ext cx="7993063" cy="518160"/>
        </p:xfrm>
        <a:graphic>
          <a:graphicData uri="http://schemas.openxmlformats.org/drawingml/2006/table">
            <a:tbl>
              <a:tblPr/>
              <a:tblGrid>
                <a:gridCol w="7993063"/>
              </a:tblGrid>
              <a:tr h="503238">
                <a:tc>
                  <a:txBody>
                    <a:bodyPr/>
                    <a:lstStyle/>
                    <a:p>
                      <a:pPr marL="342900" marR="0" lvl="0" indent="-342900" algn="ctr" defTabSz="914400" rtl="0" eaLnBrk="1" fontAlgn="base" latinLnBrk="0" hangingPunct="1">
                        <a:lnSpc>
                          <a:spcPct val="100000"/>
                        </a:lnSpc>
                        <a:spcBef>
                          <a:spcPct val="20000"/>
                        </a:spcBef>
                        <a:spcAft>
                          <a:spcPct val="0"/>
                        </a:spcAft>
                        <a:buClrTx/>
                        <a:buSzTx/>
                        <a:buFontTx/>
                        <a:buNone/>
                        <a:tabLst/>
                      </a:pPr>
                      <a:r>
                        <a:rPr kumimoji="0" lang="en-IE" sz="2800" b="1" i="0" u="none" strike="noStrike" cap="none" normalizeH="0" baseline="0">
                          <a:ln>
                            <a:noFill/>
                          </a:ln>
                          <a:solidFill>
                            <a:schemeClr val="tx1"/>
                          </a:solidFill>
                          <a:effectLst/>
                          <a:latin typeface="Arial" charset="0"/>
                        </a:rPr>
                        <a:t>Building Control Regulations</a:t>
                      </a:r>
                    </a:p>
                  </a:txBody>
                  <a:tcPr anchor="b" horzOverflow="overflow">
                    <a:lnL cap="flat">
                      <a:noFill/>
                    </a:lnL>
                    <a:lnR cap="flat">
                      <a:noFill/>
                    </a:lnR>
                    <a:lnT cap="flat">
                      <a:noFill/>
                    </a:lnT>
                    <a:lnB cap="flat">
                      <a:noFill/>
                    </a:lnB>
                    <a:lnTlToBr>
                      <a:noFill/>
                    </a:lnTlToBr>
                    <a:lnBlToTr>
                      <a:noFill/>
                    </a:lnBlToTr>
                    <a:noFill/>
                  </a:tcPr>
                </a:tc>
              </a:tr>
            </a:tbl>
          </a:graphicData>
        </a:graphic>
      </p:graphicFrame>
      <p:pic>
        <p:nvPicPr>
          <p:cNvPr id="7173" name="Picture 4"/>
          <p:cNvPicPr>
            <a:picLocks noChangeAspect="1" noChangeArrowheads="1"/>
          </p:cNvPicPr>
          <p:nvPr/>
        </p:nvPicPr>
        <p:blipFill>
          <a:blip r:embed="rId2" cstate="print"/>
          <a:srcRect/>
          <a:stretch>
            <a:fillRect/>
          </a:stretch>
        </p:blipFill>
        <p:spPr bwMode="auto">
          <a:xfrm>
            <a:off x="0" y="0"/>
            <a:ext cx="9144000" cy="962025"/>
          </a:xfrm>
          <a:prstGeom prst="rect">
            <a:avLst/>
          </a:prstGeom>
          <a:noFill/>
          <a:ln w="9525">
            <a:noFill/>
            <a:miter lim="800000"/>
            <a:headEnd/>
            <a:tailEnd/>
          </a:ln>
        </p:spPr>
      </p:pic>
      <p:sp>
        <p:nvSpPr>
          <p:cNvPr id="7174" name="Text Box 10"/>
          <p:cNvSpPr txBox="1">
            <a:spLocks noChangeArrowheads="1"/>
          </p:cNvSpPr>
          <p:nvPr/>
        </p:nvSpPr>
        <p:spPr bwMode="auto">
          <a:xfrm>
            <a:off x="2319338" y="1576388"/>
            <a:ext cx="4629150"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7175" name="Text Box 11"/>
          <p:cNvSpPr txBox="1">
            <a:spLocks noChangeArrowheads="1"/>
          </p:cNvSpPr>
          <p:nvPr/>
        </p:nvSpPr>
        <p:spPr bwMode="auto">
          <a:xfrm>
            <a:off x="1743075" y="1433513"/>
            <a:ext cx="1965325"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7176" name="Text Box 12"/>
          <p:cNvSpPr txBox="1">
            <a:spLocks noChangeArrowheads="1"/>
          </p:cNvSpPr>
          <p:nvPr/>
        </p:nvSpPr>
        <p:spPr bwMode="auto">
          <a:xfrm>
            <a:off x="1143000" y="5257800"/>
            <a:ext cx="320675" cy="457200"/>
          </a:xfrm>
          <a:prstGeom prst="rect">
            <a:avLst/>
          </a:prstGeom>
          <a:noFill/>
          <a:ln w="9525">
            <a:noFill/>
            <a:miter lim="800000"/>
            <a:headEnd/>
            <a:tailEnd/>
          </a:ln>
        </p:spPr>
        <p:txBody>
          <a:bodyPr>
            <a:spAutoFit/>
          </a:bodyPr>
          <a:lstStyle/>
          <a:p>
            <a:endParaRPr lang="en-US" sz="2400"/>
          </a:p>
        </p:txBody>
      </p:sp>
      <p:sp>
        <p:nvSpPr>
          <p:cNvPr id="7177" name="Text Box 13"/>
          <p:cNvSpPr txBox="1">
            <a:spLocks noChangeArrowheads="1"/>
          </p:cNvSpPr>
          <p:nvPr/>
        </p:nvSpPr>
        <p:spPr bwMode="auto">
          <a:xfrm>
            <a:off x="1042988" y="4005263"/>
            <a:ext cx="7162800" cy="457200"/>
          </a:xfrm>
          <a:prstGeom prst="rect">
            <a:avLst/>
          </a:prstGeom>
          <a:noFill/>
          <a:ln w="9525">
            <a:noFill/>
            <a:miter lim="800000"/>
            <a:headEnd/>
            <a:tailEnd/>
          </a:ln>
        </p:spPr>
        <p:txBody>
          <a:bodyPr>
            <a:spAutoFit/>
          </a:bodyPr>
          <a:lstStyle/>
          <a:p>
            <a:pPr>
              <a:spcBef>
                <a:spcPct val="50000"/>
              </a:spcBef>
            </a:pPr>
            <a:endParaRPr lang="en-US" sz="2400"/>
          </a:p>
        </p:txBody>
      </p:sp>
      <p:sp>
        <p:nvSpPr>
          <p:cNvPr id="7178" name="Text Box 14"/>
          <p:cNvSpPr txBox="1">
            <a:spLocks noChangeArrowheads="1"/>
          </p:cNvSpPr>
          <p:nvPr/>
        </p:nvSpPr>
        <p:spPr bwMode="auto">
          <a:xfrm>
            <a:off x="684213" y="4508500"/>
            <a:ext cx="7775575" cy="366713"/>
          </a:xfrm>
          <a:prstGeom prst="rect">
            <a:avLst/>
          </a:prstGeom>
          <a:noFill/>
          <a:ln w="9525">
            <a:noFill/>
            <a:miter lim="800000"/>
            <a:headEnd/>
            <a:tailEnd/>
          </a:ln>
        </p:spPr>
        <p:txBody>
          <a:bodyPr>
            <a:spAutoFit/>
          </a:bodyPr>
          <a:lstStyle/>
          <a:p>
            <a:endParaRPr lang="en-US"/>
          </a:p>
        </p:txBody>
      </p:sp>
      <p:sp>
        <p:nvSpPr>
          <p:cNvPr id="7179" name="Text Box 15"/>
          <p:cNvSpPr txBox="1">
            <a:spLocks noChangeArrowheads="1"/>
          </p:cNvSpPr>
          <p:nvPr/>
        </p:nvSpPr>
        <p:spPr bwMode="auto">
          <a:xfrm>
            <a:off x="684213" y="1844675"/>
            <a:ext cx="7775575" cy="366713"/>
          </a:xfrm>
          <a:prstGeom prst="rect">
            <a:avLst/>
          </a:prstGeom>
          <a:noFill/>
          <a:ln w="9525">
            <a:noFill/>
            <a:miter lim="800000"/>
            <a:headEnd/>
            <a:tailEnd/>
          </a:ln>
        </p:spPr>
        <p:txBody>
          <a:bodyPr>
            <a:spAutoFit/>
          </a:bodyPr>
          <a:lstStyle/>
          <a:p>
            <a:pPr marL="342900" indent="-342900"/>
            <a:endParaRPr lang="en-US" b="1"/>
          </a:p>
        </p:txBody>
      </p:sp>
      <p:sp>
        <p:nvSpPr>
          <p:cNvPr id="7180" name="Text Box 16"/>
          <p:cNvSpPr txBox="1">
            <a:spLocks noChangeArrowheads="1"/>
          </p:cNvSpPr>
          <p:nvPr/>
        </p:nvSpPr>
        <p:spPr bwMode="auto">
          <a:xfrm>
            <a:off x="684213" y="1844675"/>
            <a:ext cx="7632700" cy="400050"/>
          </a:xfrm>
          <a:prstGeom prst="rect">
            <a:avLst/>
          </a:prstGeom>
          <a:noFill/>
          <a:ln w="9525">
            <a:noFill/>
            <a:miter lim="800000"/>
            <a:headEnd/>
            <a:tailEnd/>
          </a:ln>
        </p:spPr>
        <p:txBody>
          <a:bodyPr>
            <a:spAutoFit/>
          </a:bodyPr>
          <a:lstStyle/>
          <a:p>
            <a:pPr marL="342900" indent="-342900"/>
            <a:r>
              <a:rPr lang="en-IE" sz="2000" b="1"/>
              <a:t>Certificate of Compliance on Completion</a:t>
            </a:r>
            <a:endParaRPr lang="en-US" sz="2000" b="1"/>
          </a:p>
        </p:txBody>
      </p:sp>
      <p:sp>
        <p:nvSpPr>
          <p:cNvPr id="13" name="Rectangle 12"/>
          <p:cNvSpPr/>
          <p:nvPr/>
        </p:nvSpPr>
        <p:spPr>
          <a:xfrm>
            <a:off x="785813" y="2413000"/>
            <a:ext cx="7072312" cy="4246563"/>
          </a:xfrm>
          <a:prstGeom prst="rect">
            <a:avLst/>
          </a:prstGeom>
        </p:spPr>
        <p:txBody>
          <a:bodyPr>
            <a:spAutoFit/>
          </a:bodyPr>
          <a:lstStyle/>
          <a:p>
            <a:pPr marL="342900" indent="-342900">
              <a:defRPr/>
            </a:pPr>
            <a:r>
              <a:rPr lang="en-IE" b="1" dirty="0"/>
              <a:t>Required for:</a:t>
            </a:r>
          </a:p>
          <a:p>
            <a:pPr marL="342900" indent="-342900">
              <a:defRPr/>
            </a:pPr>
            <a:endParaRPr lang="en-US" b="1" dirty="0"/>
          </a:p>
          <a:p>
            <a:pPr marL="342900" indent="-342900">
              <a:buFont typeface="+mj-lt"/>
              <a:buAutoNum type="alphaLcParenR"/>
              <a:defRPr/>
            </a:pPr>
            <a:r>
              <a:rPr lang="en-US" b="1" dirty="0"/>
              <a:t>the design and construction of a new dwelling.</a:t>
            </a:r>
          </a:p>
          <a:p>
            <a:pPr marL="342900" indent="-342900">
              <a:buFont typeface="+mj-lt"/>
              <a:buAutoNum type="alphaLcParenR"/>
              <a:defRPr/>
            </a:pPr>
            <a:endParaRPr lang="en-US" b="1" dirty="0"/>
          </a:p>
          <a:p>
            <a:pPr marL="342900" indent="-342900">
              <a:buFont typeface="+mj-lt"/>
              <a:buAutoNum type="alphaLcParenR"/>
              <a:defRPr/>
            </a:pPr>
            <a:r>
              <a:rPr lang="en-US" b="1" dirty="0"/>
              <a:t>an extension to a dwelling involving a total floor area greater than 40 square </a:t>
            </a:r>
            <a:r>
              <a:rPr lang="en-US" b="1" dirty="0" err="1"/>
              <a:t>metres</a:t>
            </a:r>
            <a:r>
              <a:rPr lang="en-US" b="1" dirty="0"/>
              <a:t>.</a:t>
            </a:r>
          </a:p>
          <a:p>
            <a:pPr marL="342900" indent="-342900">
              <a:buFont typeface="+mj-lt"/>
              <a:buAutoNum type="alphaLcParenR"/>
              <a:defRPr/>
            </a:pPr>
            <a:endParaRPr lang="en-US" b="1" dirty="0"/>
          </a:p>
          <a:p>
            <a:pPr marL="342900" indent="-342900">
              <a:buFont typeface="+mj-lt"/>
              <a:buAutoNum type="alphaLcParenR"/>
              <a:defRPr/>
            </a:pPr>
            <a:r>
              <a:rPr lang="en-US" b="1" dirty="0"/>
              <a:t>Works to which Part III applies (require a Fire Safety Certificate).</a:t>
            </a:r>
          </a:p>
          <a:p>
            <a:pPr marL="342900" indent="-342900">
              <a:buFontTx/>
              <a:buAutoNum type="alphaLcParenBoth"/>
              <a:defRPr/>
            </a:pPr>
            <a:endParaRPr lang="en-IE" b="1" dirty="0"/>
          </a:p>
          <a:p>
            <a:pPr marL="342900" indent="-342900">
              <a:buFontTx/>
              <a:buAutoNum type="alphaLcParenBoth"/>
              <a:defRPr/>
            </a:pPr>
            <a:endParaRPr lang="en-IE" b="1" dirty="0"/>
          </a:p>
          <a:p>
            <a:pPr>
              <a:defRPr/>
            </a:pPr>
            <a:r>
              <a:rPr lang="en-US" b="1" dirty="0"/>
              <a:t>A Certificate of Compliance on Completion shall be—</a:t>
            </a:r>
          </a:p>
          <a:p>
            <a:pPr>
              <a:defRPr/>
            </a:pPr>
            <a:r>
              <a:rPr lang="en-US" b="1" dirty="0"/>
              <a:t>(</a:t>
            </a:r>
            <a:r>
              <a:rPr lang="en-US" b="1" i="1" dirty="0"/>
              <a:t>a) in the form specified for that purpose in the Sixth Schedule of S.I. 9 OF 2014 </a:t>
            </a:r>
          </a:p>
          <a:p>
            <a:pPr marL="342900" indent="-342900">
              <a:defRPr/>
            </a:pPr>
            <a:endParaRPr 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GB"/>
              <a:t/>
            </a:r>
            <a:br>
              <a:rPr lang="en-GB"/>
            </a:br>
            <a:endParaRPr lang="en-GB"/>
          </a:p>
        </p:txBody>
      </p:sp>
      <p:graphicFrame>
        <p:nvGraphicFramePr>
          <p:cNvPr id="27651" name="Group 3"/>
          <p:cNvGraphicFramePr>
            <a:graphicFrameLocks noGrp="1"/>
          </p:cNvGraphicFramePr>
          <p:nvPr>
            <p:ph sz="half" idx="2"/>
          </p:nvPr>
        </p:nvGraphicFramePr>
        <p:xfrm>
          <a:off x="539750" y="1196975"/>
          <a:ext cx="7993063" cy="518160"/>
        </p:xfrm>
        <a:graphic>
          <a:graphicData uri="http://schemas.openxmlformats.org/drawingml/2006/table">
            <a:tbl>
              <a:tblPr/>
              <a:tblGrid>
                <a:gridCol w="7993063"/>
              </a:tblGrid>
              <a:tr h="503238">
                <a:tc>
                  <a:txBody>
                    <a:bodyPr/>
                    <a:lstStyle/>
                    <a:p>
                      <a:pPr marL="342900" marR="0" lvl="0" indent="-342900" algn="ctr" defTabSz="914400" rtl="0" eaLnBrk="1" fontAlgn="base" latinLnBrk="0" hangingPunct="1">
                        <a:lnSpc>
                          <a:spcPct val="100000"/>
                        </a:lnSpc>
                        <a:spcBef>
                          <a:spcPct val="20000"/>
                        </a:spcBef>
                        <a:spcAft>
                          <a:spcPct val="0"/>
                        </a:spcAft>
                        <a:buClrTx/>
                        <a:buSzTx/>
                        <a:buFontTx/>
                        <a:buNone/>
                        <a:tabLst/>
                      </a:pPr>
                      <a:r>
                        <a:rPr kumimoji="0" lang="en-IE" sz="2800" b="1" i="0" u="none" strike="noStrike" cap="none" normalizeH="0" baseline="0">
                          <a:ln>
                            <a:noFill/>
                          </a:ln>
                          <a:solidFill>
                            <a:schemeClr val="tx1"/>
                          </a:solidFill>
                          <a:effectLst/>
                          <a:latin typeface="Arial" charset="0"/>
                        </a:rPr>
                        <a:t>Building Control Regulations</a:t>
                      </a:r>
                    </a:p>
                  </a:txBody>
                  <a:tcPr anchor="b" horzOverflow="overflow">
                    <a:lnL cap="flat">
                      <a:noFill/>
                    </a:lnL>
                    <a:lnR cap="flat">
                      <a:noFill/>
                    </a:lnR>
                    <a:lnT cap="flat">
                      <a:noFill/>
                    </a:lnT>
                    <a:lnB cap="flat">
                      <a:noFill/>
                    </a:lnB>
                    <a:lnTlToBr>
                      <a:noFill/>
                    </a:lnTlToBr>
                    <a:lnBlToTr>
                      <a:noFill/>
                    </a:lnBlToTr>
                    <a:noFill/>
                  </a:tcPr>
                </a:tc>
              </a:tr>
            </a:tbl>
          </a:graphicData>
        </a:graphic>
      </p:graphicFrame>
      <p:pic>
        <p:nvPicPr>
          <p:cNvPr id="8197" name="Picture 4"/>
          <p:cNvPicPr>
            <a:picLocks noChangeAspect="1" noChangeArrowheads="1"/>
          </p:cNvPicPr>
          <p:nvPr/>
        </p:nvPicPr>
        <p:blipFill>
          <a:blip r:embed="rId2" cstate="print"/>
          <a:srcRect/>
          <a:stretch>
            <a:fillRect/>
          </a:stretch>
        </p:blipFill>
        <p:spPr bwMode="auto">
          <a:xfrm>
            <a:off x="0" y="0"/>
            <a:ext cx="9144000" cy="962025"/>
          </a:xfrm>
          <a:prstGeom prst="rect">
            <a:avLst/>
          </a:prstGeom>
          <a:noFill/>
          <a:ln w="9525">
            <a:noFill/>
            <a:miter lim="800000"/>
            <a:headEnd/>
            <a:tailEnd/>
          </a:ln>
        </p:spPr>
      </p:pic>
      <p:sp>
        <p:nvSpPr>
          <p:cNvPr id="8198" name="Text Box 10"/>
          <p:cNvSpPr txBox="1">
            <a:spLocks noChangeArrowheads="1"/>
          </p:cNvSpPr>
          <p:nvPr/>
        </p:nvSpPr>
        <p:spPr bwMode="auto">
          <a:xfrm>
            <a:off x="2319338" y="1576388"/>
            <a:ext cx="4629150"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8199" name="Text Box 11"/>
          <p:cNvSpPr txBox="1">
            <a:spLocks noChangeArrowheads="1"/>
          </p:cNvSpPr>
          <p:nvPr/>
        </p:nvSpPr>
        <p:spPr bwMode="auto">
          <a:xfrm>
            <a:off x="1743075" y="1433513"/>
            <a:ext cx="1965325"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8200" name="Text Box 12"/>
          <p:cNvSpPr txBox="1">
            <a:spLocks noChangeArrowheads="1"/>
          </p:cNvSpPr>
          <p:nvPr/>
        </p:nvSpPr>
        <p:spPr bwMode="auto">
          <a:xfrm>
            <a:off x="1143000" y="5257800"/>
            <a:ext cx="320675" cy="457200"/>
          </a:xfrm>
          <a:prstGeom prst="rect">
            <a:avLst/>
          </a:prstGeom>
          <a:noFill/>
          <a:ln w="9525">
            <a:noFill/>
            <a:miter lim="800000"/>
            <a:headEnd/>
            <a:tailEnd/>
          </a:ln>
        </p:spPr>
        <p:txBody>
          <a:bodyPr>
            <a:spAutoFit/>
          </a:bodyPr>
          <a:lstStyle/>
          <a:p>
            <a:endParaRPr lang="en-US" sz="2400"/>
          </a:p>
        </p:txBody>
      </p:sp>
      <p:sp>
        <p:nvSpPr>
          <p:cNvPr id="8201" name="Text Box 13"/>
          <p:cNvSpPr txBox="1">
            <a:spLocks noChangeArrowheads="1"/>
          </p:cNvSpPr>
          <p:nvPr/>
        </p:nvSpPr>
        <p:spPr bwMode="auto">
          <a:xfrm>
            <a:off x="1042988" y="4005263"/>
            <a:ext cx="7162800" cy="457200"/>
          </a:xfrm>
          <a:prstGeom prst="rect">
            <a:avLst/>
          </a:prstGeom>
          <a:noFill/>
          <a:ln w="9525">
            <a:noFill/>
            <a:miter lim="800000"/>
            <a:headEnd/>
            <a:tailEnd/>
          </a:ln>
        </p:spPr>
        <p:txBody>
          <a:bodyPr>
            <a:spAutoFit/>
          </a:bodyPr>
          <a:lstStyle/>
          <a:p>
            <a:pPr>
              <a:spcBef>
                <a:spcPct val="50000"/>
              </a:spcBef>
            </a:pPr>
            <a:endParaRPr lang="en-US" sz="2400"/>
          </a:p>
        </p:txBody>
      </p:sp>
      <p:sp>
        <p:nvSpPr>
          <p:cNvPr id="8202" name="Text Box 14"/>
          <p:cNvSpPr txBox="1">
            <a:spLocks noChangeArrowheads="1"/>
          </p:cNvSpPr>
          <p:nvPr/>
        </p:nvSpPr>
        <p:spPr bwMode="auto">
          <a:xfrm>
            <a:off x="684213" y="4508500"/>
            <a:ext cx="7775575" cy="366713"/>
          </a:xfrm>
          <a:prstGeom prst="rect">
            <a:avLst/>
          </a:prstGeom>
          <a:noFill/>
          <a:ln w="9525">
            <a:noFill/>
            <a:miter lim="800000"/>
            <a:headEnd/>
            <a:tailEnd/>
          </a:ln>
        </p:spPr>
        <p:txBody>
          <a:bodyPr>
            <a:spAutoFit/>
          </a:bodyPr>
          <a:lstStyle/>
          <a:p>
            <a:endParaRPr lang="en-US"/>
          </a:p>
        </p:txBody>
      </p:sp>
      <p:sp>
        <p:nvSpPr>
          <p:cNvPr id="8203" name="Text Box 15"/>
          <p:cNvSpPr txBox="1">
            <a:spLocks noChangeArrowheads="1"/>
          </p:cNvSpPr>
          <p:nvPr/>
        </p:nvSpPr>
        <p:spPr bwMode="auto">
          <a:xfrm>
            <a:off x="684213" y="1844675"/>
            <a:ext cx="7775575" cy="366713"/>
          </a:xfrm>
          <a:prstGeom prst="rect">
            <a:avLst/>
          </a:prstGeom>
          <a:noFill/>
          <a:ln w="9525">
            <a:noFill/>
            <a:miter lim="800000"/>
            <a:headEnd/>
            <a:tailEnd/>
          </a:ln>
        </p:spPr>
        <p:txBody>
          <a:bodyPr>
            <a:spAutoFit/>
          </a:bodyPr>
          <a:lstStyle/>
          <a:p>
            <a:pPr marL="342900" indent="-342900"/>
            <a:endParaRPr lang="en-US" b="1"/>
          </a:p>
        </p:txBody>
      </p:sp>
      <p:sp>
        <p:nvSpPr>
          <p:cNvPr id="8204" name="Text Box 16"/>
          <p:cNvSpPr txBox="1">
            <a:spLocks noChangeArrowheads="1"/>
          </p:cNvSpPr>
          <p:nvPr/>
        </p:nvSpPr>
        <p:spPr bwMode="auto">
          <a:xfrm>
            <a:off x="684213" y="1844675"/>
            <a:ext cx="7632700" cy="400050"/>
          </a:xfrm>
          <a:prstGeom prst="rect">
            <a:avLst/>
          </a:prstGeom>
          <a:noFill/>
          <a:ln w="9525">
            <a:noFill/>
            <a:miter lim="800000"/>
            <a:headEnd/>
            <a:tailEnd/>
          </a:ln>
        </p:spPr>
        <p:txBody>
          <a:bodyPr>
            <a:spAutoFit/>
          </a:bodyPr>
          <a:lstStyle/>
          <a:p>
            <a:pPr marL="342900" indent="-342900"/>
            <a:r>
              <a:rPr lang="en-IE" sz="2000" b="1"/>
              <a:t>Certificate of Compliance on Completion</a:t>
            </a:r>
            <a:endParaRPr lang="en-US" sz="2000" b="1"/>
          </a:p>
        </p:txBody>
      </p:sp>
      <p:sp>
        <p:nvSpPr>
          <p:cNvPr id="8205" name="Rectangle 12"/>
          <p:cNvSpPr>
            <a:spLocks noChangeArrowheads="1"/>
          </p:cNvSpPr>
          <p:nvPr/>
        </p:nvSpPr>
        <p:spPr bwMode="auto">
          <a:xfrm>
            <a:off x="285750" y="2413000"/>
            <a:ext cx="8286750" cy="4248150"/>
          </a:xfrm>
          <a:prstGeom prst="rect">
            <a:avLst/>
          </a:prstGeom>
          <a:noFill/>
          <a:ln w="9525">
            <a:noFill/>
            <a:miter lim="800000"/>
            <a:headEnd/>
            <a:tailEnd/>
          </a:ln>
        </p:spPr>
        <p:txBody>
          <a:bodyPr>
            <a:spAutoFit/>
          </a:bodyPr>
          <a:lstStyle/>
          <a:p>
            <a:r>
              <a:rPr lang="en-US" b="1" dirty="0"/>
              <a:t>(</a:t>
            </a:r>
            <a:r>
              <a:rPr lang="en-US" b="1" i="1" dirty="0"/>
              <a:t>b) accompanied by such plans, calculations, specifications and</a:t>
            </a:r>
          </a:p>
          <a:p>
            <a:r>
              <a:rPr lang="en-US" b="1" dirty="0"/>
              <a:t>particulars as are necessary to outline how the works or</a:t>
            </a:r>
          </a:p>
          <a:p>
            <a:r>
              <a:rPr lang="en-US" b="1" dirty="0"/>
              <a:t>building as completed—</a:t>
            </a:r>
          </a:p>
          <a:p>
            <a:endParaRPr lang="en-US" b="1" dirty="0"/>
          </a:p>
          <a:p>
            <a:r>
              <a:rPr lang="en-US" b="1" dirty="0"/>
              <a:t>(</a:t>
            </a:r>
            <a:r>
              <a:rPr lang="en-US" b="1" dirty="0" err="1"/>
              <a:t>i</a:t>
            </a:r>
            <a:r>
              <a:rPr lang="en-US" b="1" dirty="0"/>
              <a:t>) differs from the plans, calculations, specifications and</a:t>
            </a:r>
          </a:p>
          <a:p>
            <a:r>
              <a:rPr lang="en-US" b="1" dirty="0"/>
              <a:t>particulars submitted with the Certificate of Compliance (Design)</a:t>
            </a:r>
            <a:r>
              <a:rPr lang="en-US" b="1" i="1" dirty="0"/>
              <a:t>(to be</a:t>
            </a:r>
          </a:p>
          <a:p>
            <a:r>
              <a:rPr lang="en-US" b="1" dirty="0"/>
              <a:t>listed and included at the Annex to the Certificate of</a:t>
            </a:r>
          </a:p>
          <a:p>
            <a:r>
              <a:rPr lang="en-US" b="1" dirty="0"/>
              <a:t>Compliance on Completion), and</a:t>
            </a:r>
          </a:p>
          <a:p>
            <a:endParaRPr lang="en-US" b="1" dirty="0"/>
          </a:p>
          <a:p>
            <a:r>
              <a:rPr lang="en-US" b="1" dirty="0"/>
              <a:t>(ii) complies with the requirements of the Second Schedule</a:t>
            </a:r>
          </a:p>
          <a:p>
            <a:r>
              <a:rPr lang="en-US" b="1" dirty="0"/>
              <a:t>to the Building Regulations, and</a:t>
            </a:r>
          </a:p>
          <a:p>
            <a:endParaRPr lang="en-US" b="1" dirty="0"/>
          </a:p>
          <a:p>
            <a:r>
              <a:rPr lang="en-US" b="1" dirty="0"/>
              <a:t>(</a:t>
            </a:r>
            <a:r>
              <a:rPr lang="en-US" b="1" i="1" dirty="0"/>
              <a:t>c) accompanied by the Inspection Plan as implemented by the</a:t>
            </a:r>
          </a:p>
          <a:p>
            <a:r>
              <a:rPr lang="en-US" b="1" dirty="0"/>
              <a:t>Assigned Certifier in accordance with the Code of Practice</a:t>
            </a:r>
          </a:p>
          <a:p>
            <a:endParaRPr lang="en-US"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t/>
            </a:r>
            <a:br>
              <a:rPr lang="en-GB"/>
            </a:br>
            <a:endParaRPr lang="en-GB"/>
          </a:p>
        </p:txBody>
      </p:sp>
      <p:graphicFrame>
        <p:nvGraphicFramePr>
          <p:cNvPr id="27651" name="Group 3"/>
          <p:cNvGraphicFramePr>
            <a:graphicFrameLocks noGrp="1"/>
          </p:cNvGraphicFramePr>
          <p:nvPr>
            <p:ph sz="half" idx="2"/>
          </p:nvPr>
        </p:nvGraphicFramePr>
        <p:xfrm>
          <a:off x="539750" y="1196975"/>
          <a:ext cx="7993063" cy="518160"/>
        </p:xfrm>
        <a:graphic>
          <a:graphicData uri="http://schemas.openxmlformats.org/drawingml/2006/table">
            <a:tbl>
              <a:tblPr/>
              <a:tblGrid>
                <a:gridCol w="7993063"/>
              </a:tblGrid>
              <a:tr h="503238">
                <a:tc>
                  <a:txBody>
                    <a:bodyPr/>
                    <a:lstStyle/>
                    <a:p>
                      <a:pPr marL="342900" marR="0" lvl="0" indent="-342900" algn="ctr" defTabSz="914400" rtl="0" eaLnBrk="1" fontAlgn="base" latinLnBrk="0" hangingPunct="1">
                        <a:lnSpc>
                          <a:spcPct val="100000"/>
                        </a:lnSpc>
                        <a:spcBef>
                          <a:spcPct val="20000"/>
                        </a:spcBef>
                        <a:spcAft>
                          <a:spcPct val="0"/>
                        </a:spcAft>
                        <a:buClrTx/>
                        <a:buSzTx/>
                        <a:buFontTx/>
                        <a:buNone/>
                        <a:tabLst/>
                      </a:pPr>
                      <a:r>
                        <a:rPr kumimoji="0" lang="en-IE" sz="2800" b="1" i="0" u="none" strike="noStrike" cap="none" normalizeH="0" baseline="0">
                          <a:ln>
                            <a:noFill/>
                          </a:ln>
                          <a:solidFill>
                            <a:schemeClr val="tx1"/>
                          </a:solidFill>
                          <a:effectLst/>
                          <a:latin typeface="Arial" charset="0"/>
                        </a:rPr>
                        <a:t>Building Control Regulations</a:t>
                      </a:r>
                    </a:p>
                  </a:txBody>
                  <a:tcPr anchor="b" horzOverflow="overflow">
                    <a:lnL cap="flat">
                      <a:noFill/>
                    </a:lnL>
                    <a:lnR cap="flat">
                      <a:noFill/>
                    </a:lnR>
                    <a:lnT cap="flat">
                      <a:noFill/>
                    </a:lnT>
                    <a:lnB cap="flat">
                      <a:noFill/>
                    </a:lnB>
                    <a:lnTlToBr>
                      <a:noFill/>
                    </a:lnTlToBr>
                    <a:lnBlToTr>
                      <a:noFill/>
                    </a:lnBlToTr>
                    <a:noFill/>
                  </a:tcPr>
                </a:tc>
              </a:tr>
            </a:tbl>
          </a:graphicData>
        </a:graphic>
      </p:graphicFrame>
      <p:pic>
        <p:nvPicPr>
          <p:cNvPr id="9221" name="Picture 4"/>
          <p:cNvPicPr>
            <a:picLocks noChangeAspect="1" noChangeArrowheads="1"/>
          </p:cNvPicPr>
          <p:nvPr/>
        </p:nvPicPr>
        <p:blipFill>
          <a:blip r:embed="rId2" cstate="print"/>
          <a:srcRect/>
          <a:stretch>
            <a:fillRect/>
          </a:stretch>
        </p:blipFill>
        <p:spPr bwMode="auto">
          <a:xfrm>
            <a:off x="0" y="0"/>
            <a:ext cx="9144000" cy="962025"/>
          </a:xfrm>
          <a:prstGeom prst="rect">
            <a:avLst/>
          </a:prstGeom>
          <a:noFill/>
          <a:ln w="9525">
            <a:noFill/>
            <a:miter lim="800000"/>
            <a:headEnd/>
            <a:tailEnd/>
          </a:ln>
        </p:spPr>
      </p:pic>
      <p:sp>
        <p:nvSpPr>
          <p:cNvPr id="9222" name="Text Box 10"/>
          <p:cNvSpPr txBox="1">
            <a:spLocks noChangeArrowheads="1"/>
          </p:cNvSpPr>
          <p:nvPr/>
        </p:nvSpPr>
        <p:spPr bwMode="auto">
          <a:xfrm>
            <a:off x="2319338" y="1576388"/>
            <a:ext cx="4629150"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9223" name="Text Box 11"/>
          <p:cNvSpPr txBox="1">
            <a:spLocks noChangeArrowheads="1"/>
          </p:cNvSpPr>
          <p:nvPr/>
        </p:nvSpPr>
        <p:spPr bwMode="auto">
          <a:xfrm>
            <a:off x="1743075" y="1433513"/>
            <a:ext cx="1965325"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9224" name="Text Box 12"/>
          <p:cNvSpPr txBox="1">
            <a:spLocks noChangeArrowheads="1"/>
          </p:cNvSpPr>
          <p:nvPr/>
        </p:nvSpPr>
        <p:spPr bwMode="auto">
          <a:xfrm>
            <a:off x="1143000" y="5257800"/>
            <a:ext cx="320675" cy="457200"/>
          </a:xfrm>
          <a:prstGeom prst="rect">
            <a:avLst/>
          </a:prstGeom>
          <a:noFill/>
          <a:ln w="9525">
            <a:noFill/>
            <a:miter lim="800000"/>
            <a:headEnd/>
            <a:tailEnd/>
          </a:ln>
        </p:spPr>
        <p:txBody>
          <a:bodyPr>
            <a:spAutoFit/>
          </a:bodyPr>
          <a:lstStyle/>
          <a:p>
            <a:endParaRPr lang="en-US" sz="2400"/>
          </a:p>
        </p:txBody>
      </p:sp>
      <p:sp>
        <p:nvSpPr>
          <p:cNvPr id="9225" name="Text Box 13"/>
          <p:cNvSpPr txBox="1">
            <a:spLocks noChangeArrowheads="1"/>
          </p:cNvSpPr>
          <p:nvPr/>
        </p:nvSpPr>
        <p:spPr bwMode="auto">
          <a:xfrm>
            <a:off x="1042988" y="4005263"/>
            <a:ext cx="7162800" cy="457200"/>
          </a:xfrm>
          <a:prstGeom prst="rect">
            <a:avLst/>
          </a:prstGeom>
          <a:noFill/>
          <a:ln w="9525">
            <a:noFill/>
            <a:miter lim="800000"/>
            <a:headEnd/>
            <a:tailEnd/>
          </a:ln>
        </p:spPr>
        <p:txBody>
          <a:bodyPr>
            <a:spAutoFit/>
          </a:bodyPr>
          <a:lstStyle/>
          <a:p>
            <a:pPr>
              <a:spcBef>
                <a:spcPct val="50000"/>
              </a:spcBef>
            </a:pPr>
            <a:endParaRPr lang="en-US" sz="2400"/>
          </a:p>
        </p:txBody>
      </p:sp>
      <p:sp>
        <p:nvSpPr>
          <p:cNvPr id="9226" name="Text Box 14"/>
          <p:cNvSpPr txBox="1">
            <a:spLocks noChangeArrowheads="1"/>
          </p:cNvSpPr>
          <p:nvPr/>
        </p:nvSpPr>
        <p:spPr bwMode="auto">
          <a:xfrm>
            <a:off x="684213" y="4508500"/>
            <a:ext cx="7775575" cy="366713"/>
          </a:xfrm>
          <a:prstGeom prst="rect">
            <a:avLst/>
          </a:prstGeom>
          <a:noFill/>
          <a:ln w="9525">
            <a:noFill/>
            <a:miter lim="800000"/>
            <a:headEnd/>
            <a:tailEnd/>
          </a:ln>
        </p:spPr>
        <p:txBody>
          <a:bodyPr>
            <a:spAutoFit/>
          </a:bodyPr>
          <a:lstStyle/>
          <a:p>
            <a:endParaRPr lang="en-US"/>
          </a:p>
        </p:txBody>
      </p:sp>
      <p:sp>
        <p:nvSpPr>
          <p:cNvPr id="9227" name="Text Box 15"/>
          <p:cNvSpPr txBox="1">
            <a:spLocks noChangeArrowheads="1"/>
          </p:cNvSpPr>
          <p:nvPr/>
        </p:nvSpPr>
        <p:spPr bwMode="auto">
          <a:xfrm>
            <a:off x="684213" y="1844675"/>
            <a:ext cx="7775575" cy="366713"/>
          </a:xfrm>
          <a:prstGeom prst="rect">
            <a:avLst/>
          </a:prstGeom>
          <a:noFill/>
          <a:ln w="9525">
            <a:noFill/>
            <a:miter lim="800000"/>
            <a:headEnd/>
            <a:tailEnd/>
          </a:ln>
        </p:spPr>
        <p:txBody>
          <a:bodyPr>
            <a:spAutoFit/>
          </a:bodyPr>
          <a:lstStyle/>
          <a:p>
            <a:pPr marL="342900" indent="-342900"/>
            <a:endParaRPr lang="en-US" b="1"/>
          </a:p>
        </p:txBody>
      </p:sp>
      <p:sp>
        <p:nvSpPr>
          <p:cNvPr id="9228" name="Text Box 16"/>
          <p:cNvSpPr txBox="1">
            <a:spLocks noChangeArrowheads="1"/>
          </p:cNvSpPr>
          <p:nvPr/>
        </p:nvSpPr>
        <p:spPr bwMode="auto">
          <a:xfrm>
            <a:off x="684213" y="1844675"/>
            <a:ext cx="7632700" cy="708025"/>
          </a:xfrm>
          <a:prstGeom prst="rect">
            <a:avLst/>
          </a:prstGeom>
          <a:noFill/>
          <a:ln w="9525">
            <a:noFill/>
            <a:miter lim="800000"/>
            <a:headEnd/>
            <a:tailEnd/>
          </a:ln>
        </p:spPr>
        <p:txBody>
          <a:bodyPr>
            <a:spAutoFit/>
          </a:bodyPr>
          <a:lstStyle/>
          <a:p>
            <a:pPr marL="342900" indent="-342900"/>
            <a:endParaRPr lang="en-IE" sz="2000" b="1"/>
          </a:p>
          <a:p>
            <a:pPr marL="342900" indent="-342900"/>
            <a:endParaRPr lang="en-IE" sz="2000" b="1"/>
          </a:p>
        </p:txBody>
      </p:sp>
      <p:pic>
        <p:nvPicPr>
          <p:cNvPr id="9229" name="Picture 13"/>
          <p:cNvPicPr>
            <a:picLocks noChangeAspect="1" noChangeArrowheads="1"/>
          </p:cNvPicPr>
          <p:nvPr/>
        </p:nvPicPr>
        <p:blipFill>
          <a:blip r:embed="rId3" cstate="print"/>
          <a:srcRect/>
          <a:stretch>
            <a:fillRect/>
          </a:stretch>
        </p:blipFill>
        <p:spPr bwMode="auto">
          <a:xfrm>
            <a:off x="2928938" y="2071688"/>
            <a:ext cx="3033712" cy="402907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a:t/>
            </a:r>
            <a:br>
              <a:rPr lang="en-GB"/>
            </a:br>
            <a:endParaRPr lang="en-GB"/>
          </a:p>
        </p:txBody>
      </p:sp>
      <p:graphicFrame>
        <p:nvGraphicFramePr>
          <p:cNvPr id="27651" name="Group 3"/>
          <p:cNvGraphicFramePr>
            <a:graphicFrameLocks noGrp="1"/>
          </p:cNvGraphicFramePr>
          <p:nvPr>
            <p:ph sz="half" idx="2"/>
          </p:nvPr>
        </p:nvGraphicFramePr>
        <p:xfrm>
          <a:off x="539750" y="1196975"/>
          <a:ext cx="7993063" cy="518160"/>
        </p:xfrm>
        <a:graphic>
          <a:graphicData uri="http://schemas.openxmlformats.org/drawingml/2006/table">
            <a:tbl>
              <a:tblPr/>
              <a:tblGrid>
                <a:gridCol w="7993063"/>
              </a:tblGrid>
              <a:tr h="503238">
                <a:tc>
                  <a:txBody>
                    <a:bodyPr/>
                    <a:lstStyle/>
                    <a:p>
                      <a:pPr marL="342900" marR="0" lvl="0" indent="-342900" algn="ctr" defTabSz="914400" rtl="0" eaLnBrk="1" fontAlgn="base" latinLnBrk="0" hangingPunct="1">
                        <a:lnSpc>
                          <a:spcPct val="100000"/>
                        </a:lnSpc>
                        <a:spcBef>
                          <a:spcPct val="20000"/>
                        </a:spcBef>
                        <a:spcAft>
                          <a:spcPct val="0"/>
                        </a:spcAft>
                        <a:buClrTx/>
                        <a:buSzTx/>
                        <a:buFontTx/>
                        <a:buNone/>
                        <a:tabLst/>
                      </a:pPr>
                      <a:r>
                        <a:rPr kumimoji="0" lang="en-IE" sz="2800" b="1" i="0" u="none" strike="noStrike" cap="none" normalizeH="0" baseline="0" dirty="0">
                          <a:ln>
                            <a:noFill/>
                          </a:ln>
                          <a:solidFill>
                            <a:schemeClr val="tx1"/>
                          </a:solidFill>
                          <a:effectLst/>
                          <a:latin typeface="Arial" charset="0"/>
                        </a:rPr>
                        <a:t>Taking in charge</a:t>
                      </a:r>
                    </a:p>
                  </a:txBody>
                  <a:tcPr anchor="b" horzOverflow="overflow">
                    <a:lnL cap="flat">
                      <a:noFill/>
                    </a:lnL>
                    <a:lnR cap="flat">
                      <a:noFill/>
                    </a:lnR>
                    <a:lnT cap="flat">
                      <a:noFill/>
                    </a:lnT>
                    <a:lnB cap="flat">
                      <a:noFill/>
                    </a:lnB>
                    <a:lnTlToBr>
                      <a:noFill/>
                    </a:lnTlToBr>
                    <a:lnBlToTr>
                      <a:noFill/>
                    </a:lnBlToTr>
                    <a:noFill/>
                  </a:tcPr>
                </a:tc>
              </a:tr>
            </a:tbl>
          </a:graphicData>
        </a:graphic>
      </p:graphicFrame>
      <p:pic>
        <p:nvPicPr>
          <p:cNvPr id="10245" name="Picture 4"/>
          <p:cNvPicPr>
            <a:picLocks noChangeAspect="1" noChangeArrowheads="1"/>
          </p:cNvPicPr>
          <p:nvPr/>
        </p:nvPicPr>
        <p:blipFill>
          <a:blip r:embed="rId2" cstate="print"/>
          <a:srcRect/>
          <a:stretch>
            <a:fillRect/>
          </a:stretch>
        </p:blipFill>
        <p:spPr bwMode="auto">
          <a:xfrm>
            <a:off x="0" y="0"/>
            <a:ext cx="9144000" cy="962025"/>
          </a:xfrm>
          <a:prstGeom prst="rect">
            <a:avLst/>
          </a:prstGeom>
          <a:noFill/>
          <a:ln w="9525">
            <a:noFill/>
            <a:miter lim="800000"/>
            <a:headEnd/>
            <a:tailEnd/>
          </a:ln>
        </p:spPr>
      </p:pic>
      <p:sp>
        <p:nvSpPr>
          <p:cNvPr id="10246" name="Text Box 10"/>
          <p:cNvSpPr txBox="1">
            <a:spLocks noChangeArrowheads="1"/>
          </p:cNvSpPr>
          <p:nvPr/>
        </p:nvSpPr>
        <p:spPr bwMode="auto">
          <a:xfrm>
            <a:off x="2319338" y="1576388"/>
            <a:ext cx="4629150"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10247" name="Text Box 11"/>
          <p:cNvSpPr txBox="1">
            <a:spLocks noChangeArrowheads="1"/>
          </p:cNvSpPr>
          <p:nvPr/>
        </p:nvSpPr>
        <p:spPr bwMode="auto">
          <a:xfrm>
            <a:off x="1743075" y="1433513"/>
            <a:ext cx="1965325"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10248" name="Text Box 12"/>
          <p:cNvSpPr txBox="1">
            <a:spLocks noChangeArrowheads="1"/>
          </p:cNvSpPr>
          <p:nvPr/>
        </p:nvSpPr>
        <p:spPr bwMode="auto">
          <a:xfrm>
            <a:off x="1143000" y="5257800"/>
            <a:ext cx="320675" cy="457200"/>
          </a:xfrm>
          <a:prstGeom prst="rect">
            <a:avLst/>
          </a:prstGeom>
          <a:noFill/>
          <a:ln w="9525">
            <a:noFill/>
            <a:miter lim="800000"/>
            <a:headEnd/>
            <a:tailEnd/>
          </a:ln>
        </p:spPr>
        <p:txBody>
          <a:bodyPr>
            <a:spAutoFit/>
          </a:bodyPr>
          <a:lstStyle/>
          <a:p>
            <a:endParaRPr lang="en-US" sz="2400">
              <a:latin typeface="Calibri" pitchFamily="34" charset="0"/>
            </a:endParaRPr>
          </a:p>
        </p:txBody>
      </p:sp>
      <p:sp>
        <p:nvSpPr>
          <p:cNvPr id="10249" name="Text Box 13"/>
          <p:cNvSpPr txBox="1">
            <a:spLocks noChangeArrowheads="1"/>
          </p:cNvSpPr>
          <p:nvPr/>
        </p:nvSpPr>
        <p:spPr bwMode="auto">
          <a:xfrm>
            <a:off x="852488" y="5249863"/>
            <a:ext cx="7162800" cy="457200"/>
          </a:xfrm>
          <a:prstGeom prst="rect">
            <a:avLst/>
          </a:prstGeom>
          <a:noFill/>
          <a:ln w="9525">
            <a:noFill/>
            <a:miter lim="800000"/>
            <a:headEnd/>
            <a:tailEnd/>
          </a:ln>
        </p:spPr>
        <p:txBody>
          <a:bodyPr>
            <a:spAutoFit/>
          </a:bodyPr>
          <a:lstStyle/>
          <a:p>
            <a:pPr>
              <a:spcBef>
                <a:spcPct val="50000"/>
              </a:spcBef>
            </a:pPr>
            <a:endParaRPr lang="en-US" sz="2400">
              <a:latin typeface="Calibri" pitchFamily="34" charset="0"/>
            </a:endParaRPr>
          </a:p>
        </p:txBody>
      </p:sp>
      <p:sp>
        <p:nvSpPr>
          <p:cNvPr id="10250" name="Text Box 14"/>
          <p:cNvSpPr txBox="1">
            <a:spLocks noChangeArrowheads="1"/>
          </p:cNvSpPr>
          <p:nvPr/>
        </p:nvSpPr>
        <p:spPr bwMode="auto">
          <a:xfrm>
            <a:off x="684213" y="4508500"/>
            <a:ext cx="7775575" cy="366713"/>
          </a:xfrm>
          <a:prstGeom prst="rect">
            <a:avLst/>
          </a:prstGeom>
          <a:noFill/>
          <a:ln w="9525">
            <a:noFill/>
            <a:miter lim="800000"/>
            <a:headEnd/>
            <a:tailEnd/>
          </a:ln>
        </p:spPr>
        <p:txBody>
          <a:bodyPr>
            <a:spAutoFit/>
          </a:bodyPr>
          <a:lstStyle/>
          <a:p>
            <a:endParaRPr lang="en-US">
              <a:latin typeface="Calibri" pitchFamily="34" charset="0"/>
            </a:endParaRPr>
          </a:p>
        </p:txBody>
      </p:sp>
      <p:sp>
        <p:nvSpPr>
          <p:cNvPr id="10251" name="Text Box 15"/>
          <p:cNvSpPr txBox="1">
            <a:spLocks noChangeArrowheads="1"/>
          </p:cNvSpPr>
          <p:nvPr/>
        </p:nvSpPr>
        <p:spPr bwMode="auto">
          <a:xfrm>
            <a:off x="684213" y="1844675"/>
            <a:ext cx="7775575" cy="366713"/>
          </a:xfrm>
          <a:prstGeom prst="rect">
            <a:avLst/>
          </a:prstGeom>
          <a:noFill/>
          <a:ln w="9525">
            <a:noFill/>
            <a:miter lim="800000"/>
            <a:headEnd/>
            <a:tailEnd/>
          </a:ln>
        </p:spPr>
        <p:txBody>
          <a:bodyPr>
            <a:spAutoFit/>
          </a:bodyPr>
          <a:lstStyle/>
          <a:p>
            <a:pPr marL="342900" indent="-342900"/>
            <a:endParaRPr lang="en-US" b="1">
              <a:latin typeface="Calibri" pitchFamily="34" charset="0"/>
            </a:endParaRPr>
          </a:p>
        </p:txBody>
      </p:sp>
      <p:sp>
        <p:nvSpPr>
          <p:cNvPr id="10252" name="Text Box 16"/>
          <p:cNvSpPr txBox="1">
            <a:spLocks noChangeArrowheads="1"/>
          </p:cNvSpPr>
          <p:nvPr/>
        </p:nvSpPr>
        <p:spPr bwMode="auto">
          <a:xfrm>
            <a:off x="500063" y="1844675"/>
            <a:ext cx="7816850" cy="1323975"/>
          </a:xfrm>
          <a:prstGeom prst="rect">
            <a:avLst/>
          </a:prstGeom>
          <a:noFill/>
          <a:ln w="9525">
            <a:noFill/>
            <a:miter lim="800000"/>
            <a:headEnd/>
            <a:tailEnd/>
          </a:ln>
        </p:spPr>
        <p:txBody>
          <a:bodyPr>
            <a:spAutoFit/>
          </a:bodyPr>
          <a:lstStyle/>
          <a:p>
            <a:pPr marL="342900" indent="-342900"/>
            <a:endParaRPr lang="en-IE" sz="2000" b="1">
              <a:latin typeface="Calibri" pitchFamily="34" charset="0"/>
            </a:endParaRPr>
          </a:p>
          <a:p>
            <a:pPr marL="342900" indent="-342900"/>
            <a:r>
              <a:rPr lang="en-IE" sz="2000" b="1">
                <a:latin typeface="Calibri" pitchFamily="34" charset="0"/>
              </a:rPr>
              <a:t>Update on tic process:</a:t>
            </a:r>
          </a:p>
          <a:p>
            <a:pPr marL="342900" indent="-342900"/>
            <a:endParaRPr lang="en-IE" sz="2000" b="1">
              <a:latin typeface="Calibri" pitchFamily="34" charset="0"/>
            </a:endParaRPr>
          </a:p>
          <a:p>
            <a:pPr marL="342900" indent="-342900"/>
            <a:endParaRPr lang="en-IE" sz="2000" b="1">
              <a:latin typeface="Calibri" pitchFamily="34" charset="0"/>
            </a:endParaRPr>
          </a:p>
        </p:txBody>
      </p:sp>
      <p:sp>
        <p:nvSpPr>
          <p:cNvPr id="10253" name="Rectangle 11"/>
          <p:cNvSpPr>
            <a:spLocks noChangeArrowheads="1"/>
          </p:cNvSpPr>
          <p:nvPr/>
        </p:nvSpPr>
        <p:spPr bwMode="auto">
          <a:xfrm>
            <a:off x="500063" y="3429000"/>
            <a:ext cx="8072437" cy="708025"/>
          </a:xfrm>
          <a:prstGeom prst="rect">
            <a:avLst/>
          </a:prstGeom>
          <a:noFill/>
          <a:ln w="9525">
            <a:noFill/>
            <a:miter lim="800000"/>
            <a:headEnd/>
            <a:tailEnd/>
          </a:ln>
        </p:spPr>
        <p:txBody>
          <a:bodyPr>
            <a:spAutoFit/>
          </a:bodyPr>
          <a:lstStyle/>
          <a:p>
            <a:endParaRPr lang="en-US" sz="2000" b="1">
              <a:latin typeface="Calibri" pitchFamily="34" charset="0"/>
            </a:endParaRPr>
          </a:p>
          <a:p>
            <a:endParaRPr lang="en-US" sz="2000" b="1">
              <a:latin typeface="Calibri" pitchFamily="34" charset="0"/>
            </a:endParaRPr>
          </a:p>
        </p:txBody>
      </p:sp>
      <p:sp>
        <p:nvSpPr>
          <p:cNvPr id="83982" name="Slide Number Placeholder 13"/>
          <p:cNvSpPr>
            <a:spLocks noGrp="1"/>
          </p:cNvSpPr>
          <p:nvPr>
            <p:ph type="sldNum" sz="quarter" idx="12"/>
          </p:nvPr>
        </p:nvSpPr>
        <p:spPr/>
        <p:txBody>
          <a:bodyPr/>
          <a:lstStyle/>
          <a:p>
            <a:pPr>
              <a:defRPr/>
            </a:pPr>
            <a:fld id="{AE3F8125-8E01-4CA3-A046-4A052E0314B5}" type="slidenum">
              <a:rPr lang="en-US">
                <a:latin typeface="Arial" pitchFamily="34" charset="0"/>
              </a:rPr>
              <a:pPr>
                <a:defRPr/>
              </a:pPr>
              <a:t>9</a:t>
            </a:fld>
            <a:endParaRPr lang="en-US">
              <a:latin typeface="Arial" pitchFamily="34" charset="0"/>
            </a:endParaRPr>
          </a:p>
        </p:txBody>
      </p:sp>
      <p:sp>
        <p:nvSpPr>
          <p:cNvPr id="10255" name="Rectangle 13"/>
          <p:cNvSpPr>
            <a:spLocks noChangeArrowheads="1"/>
          </p:cNvSpPr>
          <p:nvPr/>
        </p:nvSpPr>
        <p:spPr bwMode="auto">
          <a:xfrm>
            <a:off x="625475" y="2897188"/>
            <a:ext cx="7286625" cy="3140075"/>
          </a:xfrm>
          <a:prstGeom prst="rect">
            <a:avLst/>
          </a:prstGeom>
          <a:noFill/>
          <a:ln w="9525">
            <a:noFill/>
            <a:miter lim="800000"/>
            <a:headEnd/>
            <a:tailEnd/>
          </a:ln>
        </p:spPr>
        <p:txBody>
          <a:bodyPr>
            <a:spAutoFit/>
          </a:bodyPr>
          <a:lstStyle/>
          <a:p>
            <a:r>
              <a:rPr lang="en-US" b="1" dirty="0"/>
              <a:t>Irish Water (IW) had, since it was established in January 2014, indicated that they would not be in a position to take private residential estates in charge until there was a protocol for doing so in place. As a result, no estates were taken in charge in 2014</a:t>
            </a:r>
          </a:p>
          <a:p>
            <a:endParaRPr lang="en-US" b="1" dirty="0"/>
          </a:p>
          <a:p>
            <a:r>
              <a:rPr lang="en-US" b="1" dirty="0"/>
              <a:t>In November 2014, The </a:t>
            </a:r>
            <a:r>
              <a:rPr lang="en-US" b="1" dirty="0" err="1"/>
              <a:t>DoEC&amp;LG</a:t>
            </a:r>
            <a:r>
              <a:rPr lang="en-US" b="1" dirty="0"/>
              <a:t> issued a circular (5/2014) which provided clarity on how the tic process should proceed in conjunction with IW. </a:t>
            </a:r>
          </a:p>
          <a:p>
            <a:endParaRPr lang="en-US" b="1" dirty="0"/>
          </a:p>
          <a:p>
            <a:r>
              <a:rPr lang="en-US" b="1" dirty="0"/>
              <a:t>In February 2015. IW agreed a Memorandum of Understanding for the taking in charge of estates connected to the IW network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TotalTime>
  <Words>834</Words>
  <Application>Microsoft Office PowerPoint</Application>
  <PresentationFormat>On-screen Show (4:3)</PresentationFormat>
  <Paragraphs>120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 </vt:lpstr>
      <vt:lpstr> </vt:lpstr>
      <vt:lpstr> </vt:lpstr>
      <vt:lpstr> </vt:lpstr>
      <vt:lpstr> </vt:lpstr>
      <vt:lpstr> </vt:lpstr>
      <vt:lpstr> </vt:lpstr>
      <vt:lpstr> </vt:lpstr>
      <vt:lpstr> </vt:lpstr>
      <vt:lpstr> </vt:lpstr>
      <vt:lpstr> </vt:lpstr>
    </vt:vector>
  </TitlesOfParts>
  <Company>KCC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whanigan</dc:creator>
  <cp:lastModifiedBy>whanigan</cp:lastModifiedBy>
  <cp:revision>23</cp:revision>
  <dcterms:created xsi:type="dcterms:W3CDTF">2015-05-11T11:25:52Z</dcterms:created>
  <dcterms:modified xsi:type="dcterms:W3CDTF">2015-05-18T13:24:34Z</dcterms:modified>
</cp:coreProperties>
</file>