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8" r:id="rId4"/>
    <p:sldId id="263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DA263-1DE0-4B80-9191-9206303295D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C3FC2-B0AD-4C67-9481-758770134DD5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D2A1F3-296B-4B5B-B708-B7149006EE5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F6DC-298F-461E-ADC9-FEE8D9D85A9E}" type="datetimeFigureOut">
              <a:rPr lang="en-IE" smtClean="0"/>
              <a:t>15/05/2015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9241-EF48-43D6-AEA7-27692D3A56C2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323528" y="1988840"/>
            <a:ext cx="8496300" cy="366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Forward  Planning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	 </a:t>
            </a:r>
          </a:p>
          <a:p>
            <a:pPr marL="742950" marR="0" lvl="0" indent="-7429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I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IE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IE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611560" y="1556792"/>
            <a:ext cx="7560840" cy="576064"/>
          </a:xfrm>
        </p:spPr>
        <p:txBody>
          <a:bodyPr/>
          <a:lstStyle/>
          <a:p>
            <a:r>
              <a:rPr lang="en-IE" dirty="0" smtClean="0"/>
              <a:t>7 key stages</a:t>
            </a:r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BFF04-9DE3-44C4-B4BF-91F4D32AF8F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483768" y="980728"/>
            <a:ext cx="388843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Local Area Plans</a:t>
            </a:r>
          </a:p>
          <a:p>
            <a:pPr lvl="1">
              <a:lnSpc>
                <a:spcPct val="150000"/>
              </a:lnSpc>
            </a:pPr>
            <a:endParaRPr lang="en-IE" dirty="0" smtClean="0">
              <a:sym typeface="Symbol" pitchFamily="18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67544" y="2204864"/>
          <a:ext cx="8064896" cy="374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78067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1 – Pre-review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Background research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932219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2 – Initial Public Consultation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arenBoth"/>
                      </a:pPr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Statutory notice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Issues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Paper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Review submissions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8067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3 - Preparation of Documentation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Prepare Draft Local Area Plan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52554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4 – Public Consultation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Display Draft Local Area Plan/ consideration of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submissions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52554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5 – 2</a:t>
                      </a:r>
                      <a:r>
                        <a:rPr lang="en-IE" b="0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 Display (if required)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Display of any Material Amendment(s)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to Draft Local Area Plan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8067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6 – Completion of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Process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Adoption of Local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Area Plan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2887"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7 – Post Plan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 smtClean="0">
                          <a:solidFill>
                            <a:schemeClr val="tx1"/>
                          </a:solidFill>
                        </a:rPr>
                        <a:t>Implement/monitor</a:t>
                      </a:r>
                      <a:r>
                        <a:rPr lang="en-IE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395536" y="6093296"/>
            <a:ext cx="8208912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400" dirty="0" smtClean="0">
                <a:sym typeface="Symbol" pitchFamily="18" charset="2"/>
              </a:rPr>
              <a:t>Subject to SEA/AA/SFRA</a:t>
            </a:r>
            <a:endParaRPr lang="en-IE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7A0E6-1578-4987-993B-02E7B0E5083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3568" y="3284984"/>
            <a:ext cx="7272808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dirty="0" smtClean="0"/>
              <a:t>18 to 35 weeks to complete from date draft Local Area plan is placed on public display</a:t>
            </a:r>
          </a:p>
          <a:p>
            <a:pPr>
              <a:lnSpc>
                <a:spcPct val="150000"/>
              </a:lnSpc>
            </a:pPr>
            <a:r>
              <a:rPr lang="en-IE" dirty="0" smtClean="0">
                <a:sym typeface="Symbol" pitchFamily="18" charset="2"/>
              </a:rPr>
              <a:t>Members key input into the following stages: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>
                <a:sym typeface="Symbol" pitchFamily="18" charset="2"/>
              </a:rPr>
              <a:t>Adoption of draft Development Plan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>
                <a:sym typeface="Symbol" pitchFamily="18" charset="2"/>
              </a:rPr>
              <a:t>CEO’s Report on Submissions made on the draft Development Plan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dirty="0" smtClean="0">
                <a:sym typeface="Symbol" pitchFamily="18" charset="2"/>
              </a:rPr>
              <a:t>Adoption of the Development Plan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1560" y="980727"/>
            <a:ext cx="820891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Review of Local Area Plan</a:t>
            </a:r>
          </a:p>
          <a:p>
            <a:pPr lvl="1">
              <a:lnSpc>
                <a:spcPct val="150000"/>
              </a:lnSpc>
            </a:pPr>
            <a:endParaRPr lang="en-IE" dirty="0" smtClean="0"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013" t="29079" r="2906" b="50066"/>
          <a:stretch>
            <a:fillRect/>
          </a:stretch>
        </p:blipFill>
        <p:spPr bwMode="auto">
          <a:xfrm>
            <a:off x="467543" y="1628433"/>
            <a:ext cx="8424937" cy="136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697144" cy="5544616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12 Local Area Plans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endParaRPr lang="en-IE" sz="2000" dirty="0" smtClean="0"/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Celbridge/Castletown 		2010 		 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Clane 				2009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Kilcock  			</a:t>
            </a:r>
            <a:r>
              <a:rPr lang="en-IE" sz="2000" dirty="0" smtClean="0"/>
              <a:t>	2009 </a:t>
            </a:r>
            <a:r>
              <a:rPr lang="en-IE" sz="2000" dirty="0" smtClean="0"/>
              <a:t>		 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Sallins				2009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Monasterevin 			2008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Kilcullen 			2014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Leixlip/Collinstown  		2010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Naas 				2011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Newbridge 			2013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Maynooth 			2013 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Kildare &amp; Magee Barracks 	</a:t>
            </a:r>
            <a:r>
              <a:rPr lang="en-IE" sz="2000" dirty="0" smtClean="0"/>
              <a:t>	2012 </a:t>
            </a:r>
            <a:r>
              <a:rPr lang="en-IE" sz="2000" dirty="0" smtClean="0"/>
              <a:t>		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IE" sz="2000" dirty="0" smtClean="0"/>
              <a:t>Athy Town &amp; environs 		2012 </a:t>
            </a:r>
            <a:r>
              <a:rPr lang="en-IE" sz="1200" dirty="0" smtClean="0"/>
              <a:t>	</a:t>
            </a:r>
            <a:endParaRPr lang="en-IE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BFF04-9DE3-44C4-B4BF-91F4D32AF8F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125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IE" dirty="0" smtClean="0">
                <a:sym typeface="Symbol" pitchFamily="18" charset="2"/>
              </a:rPr>
              <a:t>Local Area Plans currently under review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IE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IE" sz="2400" dirty="0" smtClean="0">
                <a:sym typeface="Symbol" pitchFamily="18" charset="2"/>
              </a:rPr>
              <a:t>Draft on display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Kilcock </a:t>
            </a:r>
            <a:r>
              <a:rPr lang="en-IE" sz="1400" dirty="0" smtClean="0">
                <a:sym typeface="Symbol" pitchFamily="18" charset="2"/>
              </a:rPr>
              <a:t> </a:t>
            </a:r>
            <a:endParaRPr lang="en-IE" sz="1050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Monasterevin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IE" sz="2000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en-IE" sz="2400" dirty="0" smtClean="0">
                <a:sym typeface="Symbol" pitchFamily="18" charset="2"/>
              </a:rPr>
              <a:t>Issues Paper </a:t>
            </a:r>
          </a:p>
          <a:p>
            <a:pPr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Leixlip / Collinstown</a:t>
            </a:r>
          </a:p>
          <a:p>
            <a:pPr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Celbridge / Castletown</a:t>
            </a:r>
          </a:p>
          <a:p>
            <a:pPr>
              <a:lnSpc>
                <a:spcPct val="90000"/>
              </a:lnSpc>
              <a:buNone/>
              <a:defRPr/>
            </a:pPr>
            <a:endParaRPr lang="en-IE" sz="20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IE" sz="2400" dirty="0" smtClean="0">
                <a:sym typeface="Symbol" pitchFamily="18" charset="2"/>
              </a:rPr>
              <a:t>Background research</a:t>
            </a:r>
          </a:p>
          <a:p>
            <a:pPr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Sallins</a:t>
            </a:r>
          </a:p>
          <a:p>
            <a:pPr>
              <a:lnSpc>
                <a:spcPct val="90000"/>
              </a:lnSpc>
              <a:defRPr/>
            </a:pPr>
            <a:r>
              <a:rPr lang="en-IE" sz="2000" dirty="0" smtClean="0">
                <a:sym typeface="Symbol" pitchFamily="18" charset="2"/>
              </a:rPr>
              <a:t>Clane </a:t>
            </a:r>
          </a:p>
          <a:p>
            <a:pPr>
              <a:lnSpc>
                <a:spcPct val="90000"/>
              </a:lnSpc>
              <a:buNone/>
              <a:defRPr/>
            </a:pPr>
            <a:endParaRPr lang="en-IE" sz="24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  <a:defRPr/>
            </a:pPr>
            <a:endParaRPr lang="en-IE" sz="2400" dirty="0" smtClean="0">
              <a:sym typeface="Symbol" pitchFamily="18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BFF04-9DE3-44C4-B4BF-91F4D32AF8F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39552" y="1124744"/>
            <a:ext cx="86044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components:</a:t>
            </a: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i) Forward</a:t>
            </a:r>
            <a:r>
              <a:rPr kumimoji="0" lang="en-IE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planning </a:t>
            </a: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E" b="1" kern="0" baseline="0" dirty="0" smtClean="0">
                <a:latin typeface="+mn-lt"/>
              </a:rPr>
              <a:t>Plans</a:t>
            </a:r>
            <a:r>
              <a:rPr lang="en-IE" b="1" kern="0" dirty="0" smtClean="0">
                <a:latin typeface="+mn-lt"/>
              </a:rPr>
              <a:t> (</a:t>
            </a:r>
            <a:r>
              <a:rPr lang="en-IE" b="1" kern="0" baseline="0" dirty="0" smtClean="0">
                <a:latin typeface="+mn-lt"/>
              </a:rPr>
              <a:t>County Development Plan and 12 </a:t>
            </a:r>
            <a:r>
              <a:rPr lang="en-IE" b="1" kern="0" dirty="0" smtClean="0">
                <a:latin typeface="+mn-lt"/>
              </a:rPr>
              <a:t>Local Area Plans) </a:t>
            </a:r>
          </a:p>
          <a:p>
            <a:pPr marL="742950" indent="-742950" eaLnBrk="0" hangingPunct="0">
              <a:lnSpc>
                <a:spcPct val="150000"/>
              </a:lnSpc>
              <a:defRPr/>
            </a:pPr>
            <a:r>
              <a:rPr lang="en-IE" b="1" kern="0" dirty="0" smtClean="0">
                <a:latin typeface="+mn-lt"/>
              </a:rPr>
              <a:t>Strategies (Housing/Retail/Wind) </a:t>
            </a:r>
          </a:p>
          <a:p>
            <a:pPr marL="742950" indent="-742950" eaLnBrk="0" hangingPunct="0">
              <a:lnSpc>
                <a:spcPct val="150000"/>
              </a:lnSpc>
              <a:defRPr/>
            </a:pPr>
            <a:r>
              <a:rPr lang="en-IE" b="1" kern="0" dirty="0" smtClean="0">
                <a:latin typeface="+mn-lt"/>
              </a:rPr>
              <a:t>Studies </a:t>
            </a:r>
            <a:r>
              <a:rPr lang="en-IE" sz="1600" b="1" kern="0" dirty="0" smtClean="0">
                <a:latin typeface="+mn-lt"/>
              </a:rPr>
              <a:t>(Housing Land Availability)</a:t>
            </a:r>
            <a:endParaRPr lang="en-IE" b="1" kern="0" dirty="0" smtClean="0">
              <a:latin typeface="+mn-lt"/>
            </a:endParaRPr>
          </a:p>
          <a:p>
            <a:pPr marL="742950" indent="-742950" eaLnBrk="0" hangingPunct="0">
              <a:lnSpc>
                <a:spcPct val="150000"/>
              </a:lnSpc>
              <a:defRPr/>
            </a:pPr>
            <a:r>
              <a:rPr lang="en-IE" b="1" kern="0" dirty="0" smtClean="0">
                <a:latin typeface="+mn-lt"/>
              </a:rPr>
              <a:t>Input into other plans </a:t>
            </a:r>
            <a:r>
              <a:rPr lang="en-IE" sz="1600" b="1" kern="0" dirty="0" smtClean="0">
                <a:latin typeface="+mn-lt"/>
              </a:rPr>
              <a:t>(Local Economic and Community Plan)</a:t>
            </a:r>
            <a:endParaRPr lang="en-IE" b="1" kern="0" dirty="0" smtClean="0">
              <a:latin typeface="+mn-lt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IE" sz="2800" b="1" kern="0" dirty="0" smtClean="0">
                <a:latin typeface="+mn-lt"/>
              </a:rPr>
              <a:t>ii) Heritage</a:t>
            </a: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IE" b="1" kern="0" dirty="0" smtClean="0">
                <a:latin typeface="+mn-lt"/>
              </a:rPr>
              <a:t>Built, natural &amp; archaeological heritage (Heritage Plan)</a:t>
            </a: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IE" sz="2800" b="1" kern="0" dirty="0" smtClean="0">
                <a:latin typeface="+mn-lt"/>
              </a:rPr>
              <a:t>iii) Conservation </a:t>
            </a:r>
            <a:endParaRPr kumimoji="0" lang="en-IE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IE" sz="1600" b="1" kern="0" dirty="0" smtClean="0">
                <a:latin typeface="+mn-lt"/>
              </a:rPr>
              <a:t>Record of Protected Structures </a:t>
            </a:r>
            <a:r>
              <a:rPr kumimoji="0" lang="en-IE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IE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	 </a:t>
            </a:r>
          </a:p>
          <a:p>
            <a:pPr marL="742950" marR="0" lvl="0" indent="-7429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IE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en-IE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IE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I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671691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Wider Context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ym typeface="Symbol" pitchFamily="18" charset="2"/>
              </a:rPr>
              <a:t>• National Planning Framework replacing National Spatial Strategy…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ym typeface="Symbol" pitchFamily="18" charset="2"/>
              </a:rPr>
              <a:t>• Regional Spatial and Economic Strategies of the three  Regional Assemblies to run from 2016-2022</a:t>
            </a:r>
            <a:r>
              <a:rPr lang="en-IE" sz="2000" dirty="0" smtClean="0">
                <a:sym typeface="Symbol" pitchFamily="18" charset="2"/>
              </a:rPr>
              <a:t>....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ym typeface="Symbol" pitchFamily="18" charset="2"/>
              </a:rPr>
              <a:t>Office of Planning Regulator - evaluate and assess plans, report to Minister, undertake research....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ym typeface="Symbol" pitchFamily="18" charset="2"/>
              </a:rPr>
              <a:t>Planning Policy Statement – community shape process, coordinate local authorities and other bodies, provide guidance....</a:t>
            </a:r>
            <a:endParaRPr lang="en-IE" sz="2000" dirty="0" smtClean="0">
              <a:sym typeface="Symbol" pitchFamily="18" charset="2"/>
            </a:endParaRPr>
          </a:p>
          <a:p>
            <a:pPr>
              <a:lnSpc>
                <a:spcPct val="150000"/>
              </a:lnSpc>
            </a:pPr>
            <a:r>
              <a:rPr lang="en-IE" sz="2000" dirty="0" smtClean="0">
                <a:sym typeface="Symbol" pitchFamily="18" charset="2"/>
              </a:rPr>
              <a:t>• Infrastructure planning by Irish Water, National Transport Authority,  energy grid operators....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ym typeface="Symbol" pitchFamily="18" charset="2"/>
              </a:rPr>
              <a:t>• New economic realities require a more focused approach..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ym typeface="Symbol" pitchFamily="18" charset="2"/>
              </a:rPr>
              <a:t>• Wider policy context: climate change adaptation, transitioning to a  low carbon economy, economic development, environmental  protection..</a:t>
            </a:r>
            <a:endParaRPr lang="en-IE" sz="3200" dirty="0" smtClean="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052513"/>
            <a:ext cx="7772400" cy="1008062"/>
          </a:xfrm>
        </p:spPr>
        <p:txBody>
          <a:bodyPr/>
          <a:lstStyle/>
          <a:p>
            <a:pPr eaLnBrk="1" hangingPunct="1"/>
            <a:r>
              <a:rPr lang="en-GB" sz="2800" b="1" dirty="0" smtClean="0"/>
              <a:t>Kildare County </a:t>
            </a:r>
            <a:r>
              <a:rPr lang="en-GB" sz="2800" b="1" dirty="0" smtClean="0"/>
              <a:t>Development Plan </a:t>
            </a:r>
            <a:r>
              <a:rPr lang="en-GB" sz="2800" b="1" dirty="0" smtClean="0"/>
              <a:t>2017 - 2023</a:t>
            </a:r>
            <a:endParaRPr lang="en-GB" sz="28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9" y="1905000"/>
            <a:ext cx="6048672" cy="4537075"/>
          </a:xfrm>
        </p:spPr>
        <p:txBody>
          <a:bodyPr>
            <a:normAutofit fontScale="47500" lnSpcReduction="20000"/>
          </a:bodyPr>
          <a:lstStyle/>
          <a:p>
            <a:pPr>
              <a:buFontTx/>
              <a:buNone/>
              <a:defRPr/>
            </a:pPr>
            <a:endParaRPr lang="en-IE" sz="1800" dirty="0">
              <a:sym typeface="Symbol" pitchFamily="18" charset="2"/>
            </a:endParaRPr>
          </a:p>
          <a:p>
            <a:pPr>
              <a:defRPr/>
            </a:pPr>
            <a:r>
              <a:rPr lang="en-IE" sz="4000" dirty="0">
                <a:sym typeface="Symbol" pitchFamily="18" charset="2"/>
              </a:rPr>
              <a:t>Council document – transcends all functions and areas</a:t>
            </a:r>
            <a:r>
              <a:rPr lang="en-GB" sz="4000" dirty="0"/>
              <a:t> 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4000" dirty="0">
                <a:ea typeface="+mn-ea"/>
                <a:cs typeface="+mn-cs"/>
                <a:sym typeface="Symbol" pitchFamily="18" charset="2"/>
              </a:rPr>
              <a:t>Evidence</a:t>
            </a:r>
            <a:r>
              <a:rPr lang="en-GB" sz="4000" dirty="0">
                <a:sym typeface="Symbol" pitchFamily="18" charset="2"/>
              </a:rPr>
              <a:t> based, open, transparent and </a:t>
            </a:r>
            <a:r>
              <a:rPr lang="en-GB" sz="4000" dirty="0" smtClean="0">
                <a:sym typeface="Symbol" pitchFamily="18" charset="2"/>
              </a:rPr>
              <a:t>inclusive</a:t>
            </a:r>
            <a:endParaRPr lang="en-GB" sz="4000" dirty="0">
              <a:sym typeface="Symbol" pitchFamily="18" charset="2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4000" dirty="0" smtClean="0"/>
              <a:t>Sets </a:t>
            </a:r>
            <a:r>
              <a:rPr lang="en-GB" sz="4000" dirty="0"/>
              <a:t>out an overall strategy for proper planning </a:t>
            </a:r>
            <a:r>
              <a:rPr lang="en-GB" sz="4000" dirty="0" smtClean="0"/>
              <a:t>and sustainable </a:t>
            </a:r>
            <a:r>
              <a:rPr lang="en-GB" sz="4000" dirty="0"/>
              <a:t>development of county </a:t>
            </a:r>
            <a:endParaRPr lang="en-GB" sz="4000" dirty="0" smtClean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4000" dirty="0" smtClean="0"/>
              <a:t>Includes 20 village plans, 21 rural settlement strategies and 5 environs plans.   Establishes </a:t>
            </a:r>
            <a:r>
              <a:rPr lang="en-GB" sz="4000" dirty="0"/>
              <a:t>the policy framework for:</a:t>
            </a:r>
          </a:p>
          <a:p>
            <a:pPr marL="400050" lvl="1" indent="0">
              <a:defRPr/>
            </a:pPr>
            <a:r>
              <a:rPr lang="en-GB" sz="3200" dirty="0"/>
              <a:t>	Planning application decisions</a:t>
            </a:r>
          </a:p>
          <a:p>
            <a:pPr marL="400050" lvl="1" indent="0">
              <a:defRPr/>
            </a:pPr>
            <a:r>
              <a:rPr lang="en-GB" sz="3200" dirty="0"/>
              <a:t>	Developments by Council - </a:t>
            </a:r>
            <a:r>
              <a:rPr lang="en-IE" sz="3200" dirty="0"/>
              <a:t>houses, roads etc </a:t>
            </a:r>
            <a:r>
              <a:rPr lang="en-GB" sz="3200" dirty="0"/>
              <a:t>(Part 8) </a:t>
            </a:r>
          </a:p>
          <a:p>
            <a:pPr marL="400050" lvl="1" indent="0">
              <a:defRPr/>
            </a:pPr>
            <a:r>
              <a:rPr lang="en-GB" sz="3200" dirty="0"/>
              <a:t>	Delivery and co-ordination of infrastructure</a:t>
            </a:r>
          </a:p>
          <a:p>
            <a:pPr marL="0" indent="0">
              <a:buFontTx/>
              <a:buNone/>
              <a:defRPr/>
            </a:pPr>
            <a:endParaRPr lang="en-GB" sz="2400" dirty="0"/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IE" dirty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IE" dirty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IE" dirty="0">
                <a:sym typeface="Symbol" pitchFamily="18" charset="2"/>
              </a:rPr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IE" dirty="0">
                <a:sym typeface="Symbol" pitchFamily="18" charset="2"/>
              </a:rPr>
              <a:t> </a:t>
            </a:r>
            <a:endParaRPr lang="en-GB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GB" dirty="0"/>
          </a:p>
        </p:txBody>
      </p:sp>
      <p:sp>
        <p:nvSpPr>
          <p:cNvPr id="235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9B75C8-47B4-4F07-9936-D256B3E0EE1B}" type="slidenum">
              <a:rPr lang="en-US" smtClean="0">
                <a:latin typeface="Arial" pitchFamily="34" charset="0"/>
              </a:rPr>
              <a:pPr/>
              <a:t>4</a:t>
            </a:fld>
            <a:endParaRPr lang="en-US" dirty="0" smtClean="0">
              <a:latin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1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7561263" cy="574675"/>
          </a:xfrm>
        </p:spPr>
        <p:txBody>
          <a:bodyPr/>
          <a:lstStyle/>
          <a:p>
            <a:pPr>
              <a:buFontTx/>
              <a:buNone/>
            </a:pPr>
            <a:r>
              <a:rPr lang="en-IE" sz="2400" dirty="0" smtClean="0"/>
              <a:t>7 key stages – 6 year life </a:t>
            </a:r>
          </a:p>
          <a:p>
            <a:endParaRPr lang="en-IE" dirty="0" smtClean="0"/>
          </a:p>
          <a:p>
            <a:pPr>
              <a:buFontTx/>
              <a:buNone/>
            </a:pPr>
            <a:endParaRPr lang="en-IE" dirty="0" smtClean="0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323850" y="765175"/>
            <a:ext cx="8712200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IE" sz="2800" b="1" dirty="0" smtClean="0">
                <a:sym typeface="Symbol" pitchFamily="18" charset="2"/>
              </a:rPr>
              <a:t>How a County </a:t>
            </a:r>
            <a:r>
              <a:rPr lang="en-IE" sz="2800" b="1" dirty="0">
                <a:sym typeface="Symbol" pitchFamily="18" charset="2"/>
              </a:rPr>
              <a:t>Development </a:t>
            </a:r>
            <a:r>
              <a:rPr lang="en-IE" sz="2800" b="1" dirty="0" smtClean="0">
                <a:sym typeface="Symbol" pitchFamily="18" charset="2"/>
              </a:rPr>
              <a:t>Plan is put together </a:t>
            </a:r>
            <a:endParaRPr lang="en-IE" sz="2800" b="1" dirty="0">
              <a:sym typeface="Symbol" pitchFamily="18" charset="2"/>
            </a:endParaRPr>
          </a:p>
          <a:p>
            <a:pPr lvl="1">
              <a:lnSpc>
                <a:spcPct val="150000"/>
              </a:lnSpc>
            </a:pPr>
            <a:endParaRPr lang="en-IE" dirty="0">
              <a:sym typeface="Symbol" pitchFamily="18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68313" y="2060575"/>
          <a:ext cx="8064896" cy="374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78067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1 – Pre-review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Strategic issues paper</a:t>
                      </a:r>
                    </a:p>
                  </a:txBody>
                  <a:tcPr>
                    <a:noFill/>
                  </a:tcPr>
                </a:tc>
              </a:tr>
              <a:tr h="932219">
                <a:tc>
                  <a:txBody>
                    <a:bodyPr/>
                    <a:lstStyle/>
                    <a:p>
                      <a:r>
                        <a:rPr lang="en-IE" b="1" dirty="0">
                          <a:solidFill>
                            <a:srgbClr val="FF0000"/>
                          </a:solidFill>
                        </a:rPr>
                        <a:t>2 – Initial Public Consultation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arenBoth"/>
                      </a:pPr>
                      <a:r>
                        <a:rPr lang="en-IE" b="1" dirty="0">
                          <a:solidFill>
                            <a:srgbClr val="FF0000"/>
                          </a:solidFill>
                        </a:rPr>
                        <a:t>Statutory notice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IE" b="1" dirty="0">
                          <a:solidFill>
                            <a:srgbClr val="FF0000"/>
                          </a:solidFill>
                        </a:rPr>
                        <a:t>Issues</a:t>
                      </a:r>
                      <a:r>
                        <a:rPr lang="en-IE" b="1" baseline="0" dirty="0">
                          <a:solidFill>
                            <a:srgbClr val="FF0000"/>
                          </a:solidFill>
                        </a:rPr>
                        <a:t> Paper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IE" b="1" baseline="0" dirty="0">
                          <a:solidFill>
                            <a:srgbClr val="FF0000"/>
                          </a:solidFill>
                        </a:rPr>
                        <a:t>Review submissions</a:t>
                      </a:r>
                      <a:endParaRPr lang="en-IE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8067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3 - Preparation of Documentation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Prepare Draft Plan</a:t>
                      </a:r>
                    </a:p>
                  </a:txBody>
                  <a:tcPr>
                    <a:noFill/>
                  </a:tcPr>
                </a:tc>
              </a:tr>
              <a:tr h="652554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4 – Public Consultation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Display Draft Plan / consideration of</a:t>
                      </a:r>
                      <a:r>
                        <a:rPr lang="en-IE" b="0" baseline="0" dirty="0">
                          <a:solidFill>
                            <a:schemeClr val="tx1"/>
                          </a:solidFill>
                        </a:rPr>
                        <a:t> submissions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52554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5 – 2</a:t>
                      </a:r>
                      <a:r>
                        <a:rPr lang="en-IE" b="0" baseline="30000" dirty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 Display (if required)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Display of any Material Amendment(s)</a:t>
                      </a:r>
                      <a:r>
                        <a:rPr lang="en-IE" b="0" baseline="0" dirty="0">
                          <a:solidFill>
                            <a:schemeClr val="tx1"/>
                          </a:solidFill>
                        </a:rPr>
                        <a:t> to Draft Plan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8067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6 – Completion of</a:t>
                      </a:r>
                      <a:r>
                        <a:rPr lang="en-IE" b="0" baseline="0" dirty="0">
                          <a:solidFill>
                            <a:schemeClr val="tx1"/>
                          </a:solidFill>
                        </a:rPr>
                        <a:t> Process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Adoption of Plan</a:t>
                      </a:r>
                    </a:p>
                  </a:txBody>
                  <a:tcPr>
                    <a:noFill/>
                  </a:tcPr>
                </a:tc>
              </a:tr>
              <a:tr h="372887"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7 – Post Plan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b="0" dirty="0">
                          <a:solidFill>
                            <a:schemeClr val="tx1"/>
                          </a:solidFill>
                        </a:rPr>
                        <a:t>Implement/monitor</a:t>
                      </a:r>
                      <a:r>
                        <a:rPr lang="en-IE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I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4607" name="Rectangle 15"/>
          <p:cNvSpPr>
            <a:spLocks noChangeArrowheads="1"/>
          </p:cNvSpPr>
          <p:nvPr/>
        </p:nvSpPr>
        <p:spPr bwMode="auto">
          <a:xfrm>
            <a:off x="539750" y="5876925"/>
            <a:ext cx="8208963" cy="38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IE" sz="1400" dirty="0">
                <a:sym typeface="Symbol" pitchFamily="18" charset="2"/>
              </a:rPr>
              <a:t>Subject to </a:t>
            </a:r>
            <a:r>
              <a:rPr lang="en-IE" sz="1400" dirty="0" smtClean="0">
                <a:sym typeface="Symbol" pitchFamily="18" charset="2"/>
              </a:rPr>
              <a:t>Strategic Environmental Assessment /Appropriate Assessment /Strategic Flood Risk Assessment</a:t>
            </a:r>
            <a:endParaRPr lang="en-IE" sz="1400" dirty="0">
              <a:sym typeface="Symbol" pitchFamily="18" charset="2"/>
            </a:endParaRPr>
          </a:p>
        </p:txBody>
      </p:sp>
      <p:sp>
        <p:nvSpPr>
          <p:cNvPr id="24608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7EE22C-0EE2-477D-8502-E5A777683FF8}" type="slidenum">
              <a:rPr lang="en-US" smtClean="0">
                <a:latin typeface="Arial" pitchFamily="34" charset="0"/>
              </a:rPr>
              <a:pPr/>
              <a:t>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7092280" y="2564904"/>
            <a:ext cx="648072" cy="57606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6376" y="2492896"/>
            <a:ext cx="792088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>
                <a:solidFill>
                  <a:srgbClr val="FF0000"/>
                </a:solidFill>
              </a:rPr>
              <a:t>We are here !</a:t>
            </a:r>
            <a:endParaRPr lang="en-IE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412875"/>
            <a:ext cx="8147050" cy="1928813"/>
          </a:xfrm>
        </p:spPr>
      </p:pic>
      <p:sp>
        <p:nvSpPr>
          <p:cNvPr id="25604" name="Rectangle 11"/>
          <p:cNvSpPr>
            <a:spLocks noChangeArrowheads="1"/>
          </p:cNvSpPr>
          <p:nvPr/>
        </p:nvSpPr>
        <p:spPr bwMode="auto">
          <a:xfrm>
            <a:off x="684213" y="3284538"/>
            <a:ext cx="8064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IE" sz="1600" dirty="0">
                <a:sym typeface="Symbol" pitchFamily="18" charset="2"/>
              </a:rPr>
              <a:t>99 week review process</a:t>
            </a:r>
          </a:p>
          <a:p>
            <a:pPr>
              <a:lnSpc>
                <a:spcPct val="150000"/>
              </a:lnSpc>
            </a:pPr>
            <a:r>
              <a:rPr lang="en-IE" sz="1600" dirty="0" smtClean="0">
                <a:sym typeface="Symbol" pitchFamily="18" charset="2"/>
              </a:rPr>
              <a:t>Commenced</a:t>
            </a:r>
            <a:r>
              <a:rPr lang="en-IE" sz="1600" dirty="0">
                <a:sym typeface="Symbol" pitchFamily="18" charset="2"/>
              </a:rPr>
              <a:t>	</a:t>
            </a:r>
            <a:r>
              <a:rPr lang="en-IE" sz="1600" dirty="0" smtClean="0">
                <a:sym typeface="Symbol" pitchFamily="18" charset="2"/>
              </a:rPr>
              <a:t>2 </a:t>
            </a:r>
            <a:r>
              <a:rPr lang="en-IE" sz="1600" dirty="0">
                <a:sym typeface="Symbol" pitchFamily="18" charset="2"/>
              </a:rPr>
              <a:t>April 2015 </a:t>
            </a:r>
          </a:p>
          <a:p>
            <a:pPr>
              <a:lnSpc>
                <a:spcPct val="150000"/>
              </a:lnSpc>
            </a:pPr>
            <a:r>
              <a:rPr lang="en-IE" sz="1600" dirty="0">
                <a:sym typeface="Symbol" pitchFamily="18" charset="2"/>
              </a:rPr>
              <a:t>Completed 	23 February 2017 </a:t>
            </a:r>
          </a:p>
          <a:p>
            <a:pPr>
              <a:lnSpc>
                <a:spcPct val="150000"/>
              </a:lnSpc>
            </a:pPr>
            <a:r>
              <a:rPr lang="en-IE" sz="1600" dirty="0">
                <a:sym typeface="Symbol" pitchFamily="18" charset="2"/>
              </a:rPr>
              <a:t>Operational 	23 March 2017</a:t>
            </a:r>
          </a:p>
          <a:p>
            <a:pPr>
              <a:lnSpc>
                <a:spcPct val="150000"/>
              </a:lnSpc>
            </a:pPr>
            <a:r>
              <a:rPr lang="en-IE" sz="1600" dirty="0" smtClean="0">
                <a:sym typeface="Symbol" pitchFamily="18" charset="2"/>
              </a:rPr>
              <a:t>Public key </a:t>
            </a:r>
            <a:r>
              <a:rPr lang="en-IE" sz="1600" dirty="0">
                <a:sym typeface="Symbol" pitchFamily="18" charset="2"/>
              </a:rPr>
              <a:t>input into the following stages: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sz="1600" dirty="0" smtClean="0">
                <a:sym typeface="Symbol" pitchFamily="18" charset="2"/>
              </a:rPr>
              <a:t>Issues </a:t>
            </a:r>
            <a:r>
              <a:rPr lang="en-IE" sz="1600" dirty="0">
                <a:sym typeface="Symbol" pitchFamily="18" charset="2"/>
              </a:rPr>
              <a:t>Paper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sz="1600" dirty="0" smtClean="0">
                <a:sym typeface="Symbol" pitchFamily="18" charset="2"/>
              </a:rPr>
              <a:t>draft </a:t>
            </a:r>
            <a:r>
              <a:rPr lang="en-IE" sz="1600" dirty="0">
                <a:sym typeface="Symbol" pitchFamily="18" charset="2"/>
              </a:rPr>
              <a:t>Development Plan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E" sz="1600" dirty="0" smtClean="0">
                <a:sym typeface="Symbol" pitchFamily="18" charset="2"/>
              </a:rPr>
              <a:t>Amendments to draft Development Plan</a:t>
            </a:r>
          </a:p>
          <a:p>
            <a:pPr>
              <a:lnSpc>
                <a:spcPct val="150000"/>
              </a:lnSpc>
            </a:pPr>
            <a:r>
              <a:rPr lang="en-IE" sz="1600" dirty="0" smtClean="0">
                <a:sym typeface="Symbol" pitchFamily="18" charset="2"/>
              </a:rPr>
              <a:t>Draft Development Plan is adopted by elected members </a:t>
            </a:r>
            <a:endParaRPr lang="en-IE" sz="1600" dirty="0">
              <a:sym typeface="Symbol" pitchFamily="18" charset="2"/>
            </a:endParaRPr>
          </a:p>
        </p:txBody>
      </p:sp>
      <p:sp>
        <p:nvSpPr>
          <p:cNvPr id="25605" name="Rectangle 13"/>
          <p:cNvSpPr>
            <a:spLocks noChangeArrowheads="1"/>
          </p:cNvSpPr>
          <p:nvPr/>
        </p:nvSpPr>
        <p:spPr bwMode="auto">
          <a:xfrm>
            <a:off x="611188" y="981075"/>
            <a:ext cx="8208962" cy="101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Timeline </a:t>
            </a:r>
            <a:endParaRPr lang="en-IE" sz="2400" b="1" dirty="0">
              <a:sym typeface="Symbol" pitchFamily="18" charset="2"/>
            </a:endParaRPr>
          </a:p>
          <a:p>
            <a:pPr lvl="1">
              <a:lnSpc>
                <a:spcPct val="150000"/>
              </a:lnSpc>
            </a:pPr>
            <a:endParaRPr lang="en-IE" dirty="0">
              <a:sym typeface="Symbol" pitchFamily="18" charset="2"/>
            </a:endParaRPr>
          </a:p>
        </p:txBody>
      </p:sp>
      <p:sp>
        <p:nvSpPr>
          <p:cNvPr id="256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6887BA-7303-4130-835D-FCA4EABD2DF6}" type="slidenum">
              <a:rPr lang="en-US" smtClean="0">
                <a:latin typeface="Arial" pitchFamily="34" charset="0"/>
              </a:rPr>
              <a:pPr/>
              <a:t>6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 l="58350" t="25169" r="23695" b="6401"/>
          <a:stretch>
            <a:fillRect/>
          </a:stretch>
        </p:blipFill>
        <p:spPr bwMode="auto">
          <a:xfrm>
            <a:off x="7236296" y="1556792"/>
            <a:ext cx="171996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7088832" cy="4010000"/>
          </a:xfrm>
        </p:spPr>
        <p:txBody>
          <a:bodyPr>
            <a:normAutofit/>
          </a:bodyPr>
          <a:lstStyle/>
          <a:p>
            <a:pPr algn="l"/>
            <a:r>
              <a:rPr lang="en-IE" sz="2400" dirty="0" smtClean="0">
                <a:solidFill>
                  <a:schemeClr val="tx1"/>
                </a:solidFill>
              </a:rPr>
              <a:t>8 week consultation period – 2 April to 29 May</a:t>
            </a:r>
          </a:p>
          <a:p>
            <a:pPr algn="l"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Newspaper Notice</a:t>
            </a:r>
          </a:p>
          <a:p>
            <a:pPr algn="l"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Publication of Issues Paper</a:t>
            </a:r>
          </a:p>
          <a:p>
            <a:pPr algn="l"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Poster</a:t>
            </a:r>
          </a:p>
          <a:p>
            <a:pPr algn="l"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On line or hard copy submissions</a:t>
            </a:r>
          </a:p>
          <a:p>
            <a:pPr algn="l"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Information Sessions – each MD</a:t>
            </a: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11188" y="981075"/>
            <a:ext cx="820896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Issues Paper</a:t>
            </a:r>
            <a:endParaRPr lang="en-IE" sz="2400" b="1" dirty="0">
              <a:sym typeface="Symbol" pitchFamily="18" charset="2"/>
            </a:endParaRPr>
          </a:p>
          <a:p>
            <a:pPr lvl="1">
              <a:lnSpc>
                <a:spcPct val="150000"/>
              </a:lnSpc>
            </a:pPr>
            <a:endParaRPr lang="en-IE" dirty="0">
              <a:sym typeface="Symbol" pitchFamily="18" charset="2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 l="37560" t="17349" r="21806" b="4446"/>
          <a:stretch>
            <a:fillRect/>
          </a:stretch>
        </p:blipFill>
        <p:spPr bwMode="auto">
          <a:xfrm>
            <a:off x="5580112" y="2060848"/>
            <a:ext cx="185780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30155" t="16763" r="28738" b="5683"/>
          <a:stretch>
            <a:fillRect/>
          </a:stretch>
        </p:blipFill>
        <p:spPr bwMode="auto">
          <a:xfrm>
            <a:off x="4427984" y="4077072"/>
            <a:ext cx="1843163" cy="252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7088832" cy="4010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IE" sz="2400" b="1" dirty="0" smtClean="0">
                <a:solidFill>
                  <a:schemeClr val="tx1"/>
                </a:solidFill>
              </a:rPr>
              <a:t>Topics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Strategic Direction/Vision;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Population and Housing;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Economic Development, Enterprise and Employment;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Movement and Transportation;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Infrastructure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Environment;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Social, Community and Cultural Development;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Urban Design and Architecture;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Landscape and Heritage;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Rural Development and Natural Resources; and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IE" sz="2400" dirty="0" smtClean="0">
                <a:solidFill>
                  <a:schemeClr val="tx1"/>
                </a:solidFill>
              </a:rPr>
              <a:t>Tourism</a:t>
            </a:r>
          </a:p>
          <a:p>
            <a:pPr algn="l"/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11188" y="981075"/>
            <a:ext cx="820896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Issues Paper</a:t>
            </a:r>
            <a:endParaRPr lang="en-IE" sz="2400" b="1" dirty="0">
              <a:sym typeface="Symbol" pitchFamily="18" charset="2"/>
            </a:endParaRPr>
          </a:p>
          <a:p>
            <a:pPr lvl="1">
              <a:lnSpc>
                <a:spcPct val="150000"/>
              </a:lnSpc>
            </a:pPr>
            <a:endParaRPr lang="en-IE" dirty="0">
              <a:sym typeface="Symbol" pitchFamily="18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0155" t="16763" r="28738" b="5683"/>
          <a:stretch>
            <a:fillRect/>
          </a:stretch>
        </p:blipFill>
        <p:spPr bwMode="auto">
          <a:xfrm>
            <a:off x="6469624" y="1988840"/>
            <a:ext cx="210578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Typically for towns with a population 5000+ </a:t>
            </a:r>
          </a:p>
          <a:p>
            <a:r>
              <a:rPr lang="en-IE" sz="2400" dirty="0" smtClean="0"/>
              <a:t>Lasts for 6 years</a:t>
            </a:r>
          </a:p>
          <a:p>
            <a:r>
              <a:rPr lang="en-IE" sz="2400" dirty="0" smtClean="0"/>
              <a:t>Review can be deferred </a:t>
            </a:r>
          </a:p>
          <a:p>
            <a:r>
              <a:rPr lang="en-IE" sz="2400" dirty="0" smtClean="0"/>
              <a:t>Must be consistent with the objectives of the county development plan, its core strategy, and regional planning guidance</a:t>
            </a:r>
          </a:p>
          <a:p>
            <a:r>
              <a:rPr lang="en-IE" sz="2400" dirty="0" smtClean="0"/>
              <a:t>Contents </a:t>
            </a:r>
          </a:p>
          <a:p>
            <a:pPr lvl="1"/>
            <a:r>
              <a:rPr lang="en-IE" sz="2400" dirty="0" smtClean="0"/>
              <a:t>zoning objectives; </a:t>
            </a:r>
          </a:p>
          <a:p>
            <a:pPr lvl="1"/>
            <a:r>
              <a:rPr lang="en-IE" sz="2400" dirty="0" smtClean="0"/>
              <a:t>objectives for phased development, community facilities, amenities and on standards for design of development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9BFF04-9DE3-44C4-B4BF-91F4D32AF8F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6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95536" y="908720"/>
            <a:ext cx="8424936" cy="1010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IE" sz="2400" b="1" dirty="0" smtClean="0">
                <a:sym typeface="Symbol" pitchFamily="18" charset="2"/>
              </a:rPr>
              <a:t>Local Area Plans </a:t>
            </a:r>
          </a:p>
          <a:p>
            <a:pPr lvl="1">
              <a:lnSpc>
                <a:spcPct val="150000"/>
              </a:lnSpc>
            </a:pPr>
            <a:endParaRPr lang="en-IE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633</Words>
  <Application>Microsoft Office PowerPoint</Application>
  <PresentationFormat>On-screen Show (4:3)</PresentationFormat>
  <Paragraphs>166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Kildare County Development Plan 2017 - 2023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Kildare County Council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bkeaney</dc:creator>
  <cp:lastModifiedBy>bkeaney</cp:lastModifiedBy>
  <cp:revision>5</cp:revision>
  <dcterms:created xsi:type="dcterms:W3CDTF">2015-05-15T10:25:02Z</dcterms:created>
  <dcterms:modified xsi:type="dcterms:W3CDTF">2015-05-15T10:53:14Z</dcterms:modified>
</cp:coreProperties>
</file>